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256" r:id="rId2"/>
    <p:sldId id="326" r:id="rId3"/>
    <p:sldId id="361" r:id="rId4"/>
    <p:sldId id="338" r:id="rId5"/>
    <p:sldId id="328" r:id="rId6"/>
    <p:sldId id="357" r:id="rId7"/>
    <p:sldId id="362" r:id="rId8"/>
    <p:sldId id="272" r:id="rId9"/>
    <p:sldId id="365" r:id="rId10"/>
    <p:sldId id="366" r:id="rId11"/>
    <p:sldId id="367" r:id="rId12"/>
    <p:sldId id="339" r:id="rId13"/>
    <p:sldId id="267" r:id="rId14"/>
    <p:sldId id="345" r:id="rId15"/>
    <p:sldId id="346" r:id="rId16"/>
    <p:sldId id="348" r:id="rId17"/>
    <p:sldId id="277" r:id="rId18"/>
    <p:sldId id="349" r:id="rId19"/>
    <p:sldId id="286" r:id="rId20"/>
    <p:sldId id="350" r:id="rId21"/>
    <p:sldId id="336" r:id="rId22"/>
    <p:sldId id="363" r:id="rId23"/>
    <p:sldId id="324" r:id="rId2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initials="NB" lastIdx="4" clrIdx="0"/>
  <p:cmAuthor id="1" name="Kenya Whitehurst-Percell" initials="KW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711" autoAdjust="0"/>
  </p:normalViewPr>
  <p:slideViewPr>
    <p:cSldViewPr>
      <p:cViewPr varScale="1">
        <p:scale>
          <a:sx n="82" d="100"/>
          <a:sy n="82" d="100"/>
        </p:scale>
        <p:origin x="1482" y="60"/>
      </p:cViewPr>
      <p:guideLst>
        <p:guide orient="horz" pos="2160"/>
        <p:guide pos="2880"/>
      </p:guideLst>
    </p:cSldViewPr>
  </p:slideViewPr>
  <p:outlineViewPr>
    <p:cViewPr>
      <p:scale>
        <a:sx n="33" d="100"/>
        <a:sy n="33" d="100"/>
      </p:scale>
      <p:origin x="58" y="86026"/>
    </p:cViewPr>
  </p:outlineViewPr>
  <p:notesTextViewPr>
    <p:cViewPr>
      <p:scale>
        <a:sx n="1" d="1"/>
        <a:sy n="1" d="1"/>
      </p:scale>
      <p:origin x="0" y="0"/>
    </p:cViewPr>
  </p:notesTextViewPr>
  <p:sorterViewPr>
    <p:cViewPr>
      <p:scale>
        <a:sx n="100" d="100"/>
        <a:sy n="100" d="100"/>
      </p:scale>
      <p:origin x="0" y="13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B5507-CF58-42A7-9684-9B62EC7C4F9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9CAF860-8D6F-4F39-B1B9-8426D5CF835E}">
      <dgm:prSet phldrT="[Text]"/>
      <dgm:spPr/>
      <dgm:t>
        <a:bodyPr/>
        <a:lstStyle/>
        <a:p>
          <a:r>
            <a:rPr lang="en-US" b="1" dirty="0" smtClean="0"/>
            <a:t>Consumer</a:t>
          </a:r>
          <a:endParaRPr lang="en-US" b="1" dirty="0"/>
        </a:p>
      </dgm:t>
    </dgm:pt>
    <dgm:pt modelId="{88CA4C23-2173-4DC0-AD13-BA4241270466}" type="parTrans" cxnId="{EDC804DA-3774-4D7F-A276-DEE02F528D03}">
      <dgm:prSet/>
      <dgm:spPr/>
      <dgm:t>
        <a:bodyPr/>
        <a:lstStyle/>
        <a:p>
          <a:endParaRPr lang="en-US"/>
        </a:p>
      </dgm:t>
    </dgm:pt>
    <dgm:pt modelId="{3FA72C8E-B53D-4350-A349-BDF13421ADF5}" type="sibTrans" cxnId="{EDC804DA-3774-4D7F-A276-DEE02F528D03}">
      <dgm:prSet/>
      <dgm:spPr/>
      <dgm:t>
        <a:bodyPr/>
        <a:lstStyle/>
        <a:p>
          <a:endParaRPr lang="en-US"/>
        </a:p>
      </dgm:t>
    </dgm:pt>
    <dgm:pt modelId="{FC7BA53F-DAB3-4925-A292-5FA4D13C8A27}">
      <dgm:prSet phldrT="[Text]" custT="1"/>
      <dgm:spPr/>
      <dgm:t>
        <a:bodyPr/>
        <a:lstStyle/>
        <a:p>
          <a:r>
            <a:rPr lang="en-US" sz="1800" dirty="0" smtClean="0"/>
            <a:t>Vocational Rehabilitation</a:t>
          </a:r>
          <a:endParaRPr lang="en-US" sz="1800" dirty="0"/>
        </a:p>
      </dgm:t>
    </dgm:pt>
    <dgm:pt modelId="{B215D165-1746-4D72-84A8-C4CD14F5D80C}" type="parTrans" cxnId="{C7CF9D90-FCE4-4EAC-AE8F-6F5CF0E551BE}">
      <dgm:prSet/>
      <dgm:spPr/>
      <dgm:t>
        <a:bodyPr/>
        <a:lstStyle/>
        <a:p>
          <a:endParaRPr lang="en-US"/>
        </a:p>
      </dgm:t>
    </dgm:pt>
    <dgm:pt modelId="{83F727EF-E2BA-4279-ABF3-E41601CCEE57}" type="sibTrans" cxnId="{C7CF9D90-FCE4-4EAC-AE8F-6F5CF0E551BE}">
      <dgm:prSet/>
      <dgm:spPr/>
      <dgm:t>
        <a:bodyPr/>
        <a:lstStyle/>
        <a:p>
          <a:endParaRPr lang="en-US"/>
        </a:p>
      </dgm:t>
    </dgm:pt>
    <dgm:pt modelId="{2FE42A3E-43F8-4561-9391-6C9159F61B69}">
      <dgm:prSet phldrT="[Text]" custT="1"/>
      <dgm:spPr/>
      <dgm:t>
        <a:bodyPr/>
        <a:lstStyle/>
        <a:p>
          <a:r>
            <a:rPr lang="en-US" sz="2000" dirty="0" smtClean="0"/>
            <a:t>Education</a:t>
          </a:r>
          <a:endParaRPr lang="en-US" sz="2000" dirty="0"/>
        </a:p>
      </dgm:t>
    </dgm:pt>
    <dgm:pt modelId="{D39F7DB0-F4B8-416D-B2B9-2BF93F7D2741}" type="parTrans" cxnId="{50C12B90-FC4D-4E2E-B068-FD051BD03C91}">
      <dgm:prSet/>
      <dgm:spPr/>
      <dgm:t>
        <a:bodyPr/>
        <a:lstStyle/>
        <a:p>
          <a:endParaRPr lang="en-US"/>
        </a:p>
      </dgm:t>
    </dgm:pt>
    <dgm:pt modelId="{846F7679-5483-498F-9DA5-FD04FF3430E6}" type="sibTrans" cxnId="{50C12B90-FC4D-4E2E-B068-FD051BD03C91}">
      <dgm:prSet/>
      <dgm:spPr/>
      <dgm:t>
        <a:bodyPr/>
        <a:lstStyle/>
        <a:p>
          <a:endParaRPr lang="en-US"/>
        </a:p>
      </dgm:t>
    </dgm:pt>
    <dgm:pt modelId="{F7A60CAA-7D2D-4275-A818-4450CF3FBF4D}">
      <dgm:prSet phldrT="[Text]"/>
      <dgm:spPr/>
      <dgm:t>
        <a:bodyPr/>
        <a:lstStyle/>
        <a:p>
          <a:r>
            <a:rPr lang="en-US" dirty="0" smtClean="0"/>
            <a:t>Better Eye Health Services and Treatment</a:t>
          </a:r>
          <a:endParaRPr lang="en-US" dirty="0"/>
        </a:p>
      </dgm:t>
    </dgm:pt>
    <dgm:pt modelId="{EA3943B4-86D0-49FB-9752-E6FCE4D80A2D}" type="parTrans" cxnId="{29B8AE41-4F34-4B88-AA1F-AFF84E109A03}">
      <dgm:prSet/>
      <dgm:spPr/>
      <dgm:t>
        <a:bodyPr/>
        <a:lstStyle/>
        <a:p>
          <a:endParaRPr lang="en-US"/>
        </a:p>
      </dgm:t>
    </dgm:pt>
    <dgm:pt modelId="{57A74F9A-A20E-41AD-9A6B-7A9FE1617F9F}" type="sibTrans" cxnId="{29B8AE41-4F34-4B88-AA1F-AFF84E109A03}">
      <dgm:prSet/>
      <dgm:spPr/>
      <dgm:t>
        <a:bodyPr/>
        <a:lstStyle/>
        <a:p>
          <a:endParaRPr lang="en-US"/>
        </a:p>
      </dgm:t>
    </dgm:pt>
    <dgm:pt modelId="{6B8386F2-A977-4868-BAF8-329416E0F038}">
      <dgm:prSet phldrT="[Text]"/>
      <dgm:spPr/>
      <dgm:t>
        <a:bodyPr/>
        <a:lstStyle/>
        <a:p>
          <a:r>
            <a:rPr lang="en-US" dirty="0" smtClean="0"/>
            <a:t>Independent Living</a:t>
          </a:r>
          <a:endParaRPr lang="en-US" dirty="0"/>
        </a:p>
      </dgm:t>
    </dgm:pt>
    <dgm:pt modelId="{A946BE01-6B81-4193-B362-EE2C979694EF}" type="parTrans" cxnId="{391F217F-1690-4A23-8AAB-4901C3F5681B}">
      <dgm:prSet/>
      <dgm:spPr/>
      <dgm:t>
        <a:bodyPr/>
        <a:lstStyle/>
        <a:p>
          <a:endParaRPr lang="en-US"/>
        </a:p>
      </dgm:t>
    </dgm:pt>
    <dgm:pt modelId="{15C4D09C-3BBD-4D70-A6CF-1A9FD7350827}" type="sibTrans" cxnId="{391F217F-1690-4A23-8AAB-4901C3F5681B}">
      <dgm:prSet/>
      <dgm:spPr/>
      <dgm:t>
        <a:bodyPr/>
        <a:lstStyle/>
        <a:p>
          <a:endParaRPr lang="en-US"/>
        </a:p>
      </dgm:t>
    </dgm:pt>
    <dgm:pt modelId="{18D577B9-9169-4E45-9C2F-252E5C614305}" type="pres">
      <dgm:prSet presAssocID="{A28B5507-CF58-42A7-9684-9B62EC7C4F94}" presName="Name0" presStyleCnt="0">
        <dgm:presLayoutVars>
          <dgm:chMax val="1"/>
          <dgm:dir/>
          <dgm:animLvl val="ctr"/>
          <dgm:resizeHandles val="exact"/>
        </dgm:presLayoutVars>
      </dgm:prSet>
      <dgm:spPr/>
      <dgm:t>
        <a:bodyPr/>
        <a:lstStyle/>
        <a:p>
          <a:endParaRPr lang="en-US"/>
        </a:p>
      </dgm:t>
    </dgm:pt>
    <dgm:pt modelId="{CA00E968-637D-4C92-B402-565E8BA2C951}" type="pres">
      <dgm:prSet presAssocID="{39CAF860-8D6F-4F39-B1B9-8426D5CF835E}" presName="centerShape" presStyleLbl="node0" presStyleIdx="0" presStyleCnt="1" custScaleX="145440" custScaleY="97830"/>
      <dgm:spPr/>
      <dgm:t>
        <a:bodyPr/>
        <a:lstStyle/>
        <a:p>
          <a:endParaRPr lang="en-US"/>
        </a:p>
      </dgm:t>
    </dgm:pt>
    <dgm:pt modelId="{9E7B59EA-6525-461D-9DA0-23292E3CB64B}" type="pres">
      <dgm:prSet presAssocID="{FC7BA53F-DAB3-4925-A292-5FA4D13C8A27}" presName="node" presStyleLbl="node1" presStyleIdx="0" presStyleCnt="4" custScaleX="260609" custScaleY="122229" custRadScaleRad="89566" custRadScaleInc="6535">
        <dgm:presLayoutVars>
          <dgm:bulletEnabled val="1"/>
        </dgm:presLayoutVars>
      </dgm:prSet>
      <dgm:spPr/>
      <dgm:t>
        <a:bodyPr/>
        <a:lstStyle/>
        <a:p>
          <a:endParaRPr lang="en-US"/>
        </a:p>
      </dgm:t>
    </dgm:pt>
    <dgm:pt modelId="{F9734043-0017-4BB2-BC91-CAC4313EB3EB}" type="pres">
      <dgm:prSet presAssocID="{FC7BA53F-DAB3-4925-A292-5FA4D13C8A27}" presName="dummy" presStyleCnt="0"/>
      <dgm:spPr/>
    </dgm:pt>
    <dgm:pt modelId="{8EECBD8D-79C7-4F6F-BE86-A024A95B7D5F}" type="pres">
      <dgm:prSet presAssocID="{83F727EF-E2BA-4279-ABF3-E41601CCEE57}" presName="sibTrans" presStyleLbl="sibTrans2D1" presStyleIdx="0" presStyleCnt="4"/>
      <dgm:spPr/>
      <dgm:t>
        <a:bodyPr/>
        <a:lstStyle/>
        <a:p>
          <a:endParaRPr lang="en-US"/>
        </a:p>
      </dgm:t>
    </dgm:pt>
    <dgm:pt modelId="{B824C935-F88D-4091-8164-3877ED1E2E1F}" type="pres">
      <dgm:prSet presAssocID="{2FE42A3E-43F8-4561-9391-6C9159F61B69}" presName="node" presStyleLbl="node1" presStyleIdx="1" presStyleCnt="4" custScaleX="212544" custScaleY="129709" custRadScaleRad="142496" custRadScaleInc="-741">
        <dgm:presLayoutVars>
          <dgm:bulletEnabled val="1"/>
        </dgm:presLayoutVars>
      </dgm:prSet>
      <dgm:spPr/>
      <dgm:t>
        <a:bodyPr/>
        <a:lstStyle/>
        <a:p>
          <a:endParaRPr lang="en-US"/>
        </a:p>
      </dgm:t>
    </dgm:pt>
    <dgm:pt modelId="{067D2C52-6A20-4C42-A351-5E2DF15BC1E0}" type="pres">
      <dgm:prSet presAssocID="{2FE42A3E-43F8-4561-9391-6C9159F61B69}" presName="dummy" presStyleCnt="0"/>
      <dgm:spPr/>
    </dgm:pt>
    <dgm:pt modelId="{EEA895F8-7C80-46EB-906A-4B93086951F2}" type="pres">
      <dgm:prSet presAssocID="{846F7679-5483-498F-9DA5-FD04FF3430E6}" presName="sibTrans" presStyleLbl="sibTrans2D1" presStyleIdx="1" presStyleCnt="4"/>
      <dgm:spPr/>
      <dgm:t>
        <a:bodyPr/>
        <a:lstStyle/>
        <a:p>
          <a:endParaRPr lang="en-US"/>
        </a:p>
      </dgm:t>
    </dgm:pt>
    <dgm:pt modelId="{6DBDB2B4-B7A9-43ED-A30E-ABAA42260BA8}" type="pres">
      <dgm:prSet presAssocID="{F7A60CAA-7D2D-4275-A818-4450CF3FBF4D}" presName="node" presStyleLbl="node1" presStyleIdx="2" presStyleCnt="4" custScaleX="266873" custScaleY="134405" custRadScaleRad="92615" custRadScaleInc="-2062">
        <dgm:presLayoutVars>
          <dgm:bulletEnabled val="1"/>
        </dgm:presLayoutVars>
      </dgm:prSet>
      <dgm:spPr/>
      <dgm:t>
        <a:bodyPr/>
        <a:lstStyle/>
        <a:p>
          <a:endParaRPr lang="en-US"/>
        </a:p>
      </dgm:t>
    </dgm:pt>
    <dgm:pt modelId="{95D389DD-A7C1-4E36-AB20-88266377363C}" type="pres">
      <dgm:prSet presAssocID="{F7A60CAA-7D2D-4275-A818-4450CF3FBF4D}" presName="dummy" presStyleCnt="0"/>
      <dgm:spPr/>
    </dgm:pt>
    <dgm:pt modelId="{371DFAA0-6D4A-442F-8CB3-214C487B53E7}" type="pres">
      <dgm:prSet presAssocID="{57A74F9A-A20E-41AD-9A6B-7A9FE1617F9F}" presName="sibTrans" presStyleLbl="sibTrans2D1" presStyleIdx="2" presStyleCnt="4"/>
      <dgm:spPr/>
      <dgm:t>
        <a:bodyPr/>
        <a:lstStyle/>
        <a:p>
          <a:endParaRPr lang="en-US"/>
        </a:p>
      </dgm:t>
    </dgm:pt>
    <dgm:pt modelId="{377C635C-8B50-4451-856A-2C499FBCB457}" type="pres">
      <dgm:prSet presAssocID="{6B8386F2-A977-4868-BAF8-329416E0F038}" presName="node" presStyleLbl="node1" presStyleIdx="3" presStyleCnt="4" custScaleX="221117" custScaleY="135523" custRadScaleRad="153144" custRadScaleInc="1907">
        <dgm:presLayoutVars>
          <dgm:bulletEnabled val="1"/>
        </dgm:presLayoutVars>
      </dgm:prSet>
      <dgm:spPr/>
      <dgm:t>
        <a:bodyPr/>
        <a:lstStyle/>
        <a:p>
          <a:endParaRPr lang="en-US"/>
        </a:p>
      </dgm:t>
    </dgm:pt>
    <dgm:pt modelId="{A30B93A1-5842-4332-84CD-781653DE2837}" type="pres">
      <dgm:prSet presAssocID="{6B8386F2-A977-4868-BAF8-329416E0F038}" presName="dummy" presStyleCnt="0"/>
      <dgm:spPr/>
    </dgm:pt>
    <dgm:pt modelId="{9DF534AB-2199-4A89-9C8E-B82076D5E492}" type="pres">
      <dgm:prSet presAssocID="{15C4D09C-3BBD-4D70-A6CF-1A9FD7350827}" presName="sibTrans" presStyleLbl="sibTrans2D1" presStyleIdx="3" presStyleCnt="4"/>
      <dgm:spPr/>
      <dgm:t>
        <a:bodyPr/>
        <a:lstStyle/>
        <a:p>
          <a:endParaRPr lang="en-US"/>
        </a:p>
      </dgm:t>
    </dgm:pt>
  </dgm:ptLst>
  <dgm:cxnLst>
    <dgm:cxn modelId="{A32C9B41-6D5B-4AEB-B7A8-A335B0052B1B}" type="presOf" srcId="{A28B5507-CF58-42A7-9684-9B62EC7C4F94}" destId="{18D577B9-9169-4E45-9C2F-252E5C614305}" srcOrd="0" destOrd="0" presId="urn:microsoft.com/office/officeart/2005/8/layout/radial6"/>
    <dgm:cxn modelId="{D613F343-9403-402F-A8B4-20F34FD79B01}" type="presOf" srcId="{15C4D09C-3BBD-4D70-A6CF-1A9FD7350827}" destId="{9DF534AB-2199-4A89-9C8E-B82076D5E492}" srcOrd="0" destOrd="0" presId="urn:microsoft.com/office/officeart/2005/8/layout/radial6"/>
    <dgm:cxn modelId="{AC032CAC-5CB3-444B-8625-57F295CB0E94}" type="presOf" srcId="{F7A60CAA-7D2D-4275-A818-4450CF3FBF4D}" destId="{6DBDB2B4-B7A9-43ED-A30E-ABAA42260BA8}" srcOrd="0" destOrd="0" presId="urn:microsoft.com/office/officeart/2005/8/layout/radial6"/>
    <dgm:cxn modelId="{C7CF9D90-FCE4-4EAC-AE8F-6F5CF0E551BE}" srcId="{39CAF860-8D6F-4F39-B1B9-8426D5CF835E}" destId="{FC7BA53F-DAB3-4925-A292-5FA4D13C8A27}" srcOrd="0" destOrd="0" parTransId="{B215D165-1746-4D72-84A8-C4CD14F5D80C}" sibTransId="{83F727EF-E2BA-4279-ABF3-E41601CCEE57}"/>
    <dgm:cxn modelId="{EDC804DA-3774-4D7F-A276-DEE02F528D03}" srcId="{A28B5507-CF58-42A7-9684-9B62EC7C4F94}" destId="{39CAF860-8D6F-4F39-B1B9-8426D5CF835E}" srcOrd="0" destOrd="0" parTransId="{88CA4C23-2173-4DC0-AD13-BA4241270466}" sibTransId="{3FA72C8E-B53D-4350-A349-BDF13421ADF5}"/>
    <dgm:cxn modelId="{50C12B90-FC4D-4E2E-B068-FD051BD03C91}" srcId="{39CAF860-8D6F-4F39-B1B9-8426D5CF835E}" destId="{2FE42A3E-43F8-4561-9391-6C9159F61B69}" srcOrd="1" destOrd="0" parTransId="{D39F7DB0-F4B8-416D-B2B9-2BF93F7D2741}" sibTransId="{846F7679-5483-498F-9DA5-FD04FF3430E6}"/>
    <dgm:cxn modelId="{C80E7EB8-50E2-4162-955F-8322C5071437}" type="presOf" srcId="{FC7BA53F-DAB3-4925-A292-5FA4D13C8A27}" destId="{9E7B59EA-6525-461D-9DA0-23292E3CB64B}" srcOrd="0" destOrd="0" presId="urn:microsoft.com/office/officeart/2005/8/layout/radial6"/>
    <dgm:cxn modelId="{FB5E23DC-A4D1-462C-A1F4-C094B2769F59}" type="presOf" srcId="{2FE42A3E-43F8-4561-9391-6C9159F61B69}" destId="{B824C935-F88D-4091-8164-3877ED1E2E1F}" srcOrd="0" destOrd="0" presId="urn:microsoft.com/office/officeart/2005/8/layout/radial6"/>
    <dgm:cxn modelId="{344EACB0-6755-41F4-858C-7D39E680A514}" type="presOf" srcId="{83F727EF-E2BA-4279-ABF3-E41601CCEE57}" destId="{8EECBD8D-79C7-4F6F-BE86-A024A95B7D5F}" srcOrd="0" destOrd="0" presId="urn:microsoft.com/office/officeart/2005/8/layout/radial6"/>
    <dgm:cxn modelId="{391F217F-1690-4A23-8AAB-4901C3F5681B}" srcId="{39CAF860-8D6F-4F39-B1B9-8426D5CF835E}" destId="{6B8386F2-A977-4868-BAF8-329416E0F038}" srcOrd="3" destOrd="0" parTransId="{A946BE01-6B81-4193-B362-EE2C979694EF}" sibTransId="{15C4D09C-3BBD-4D70-A6CF-1A9FD7350827}"/>
    <dgm:cxn modelId="{6385BDC5-5B9A-4AD1-90B1-240F5F562E46}" type="presOf" srcId="{57A74F9A-A20E-41AD-9A6B-7A9FE1617F9F}" destId="{371DFAA0-6D4A-442F-8CB3-214C487B53E7}" srcOrd="0" destOrd="0" presId="urn:microsoft.com/office/officeart/2005/8/layout/radial6"/>
    <dgm:cxn modelId="{693BA314-4B09-464D-9C55-885CA47ADD88}" type="presOf" srcId="{6B8386F2-A977-4868-BAF8-329416E0F038}" destId="{377C635C-8B50-4451-856A-2C499FBCB457}" srcOrd="0" destOrd="0" presId="urn:microsoft.com/office/officeart/2005/8/layout/radial6"/>
    <dgm:cxn modelId="{522A4C76-6786-4A3C-80A6-3CB8FB8788D8}" type="presOf" srcId="{846F7679-5483-498F-9DA5-FD04FF3430E6}" destId="{EEA895F8-7C80-46EB-906A-4B93086951F2}" srcOrd="0" destOrd="0" presId="urn:microsoft.com/office/officeart/2005/8/layout/radial6"/>
    <dgm:cxn modelId="{29B8AE41-4F34-4B88-AA1F-AFF84E109A03}" srcId="{39CAF860-8D6F-4F39-B1B9-8426D5CF835E}" destId="{F7A60CAA-7D2D-4275-A818-4450CF3FBF4D}" srcOrd="2" destOrd="0" parTransId="{EA3943B4-86D0-49FB-9752-E6FCE4D80A2D}" sibTransId="{57A74F9A-A20E-41AD-9A6B-7A9FE1617F9F}"/>
    <dgm:cxn modelId="{C4FFBB92-72AB-4ABC-8D4C-BA60D0F9D18E}" type="presOf" srcId="{39CAF860-8D6F-4F39-B1B9-8426D5CF835E}" destId="{CA00E968-637D-4C92-B402-565E8BA2C951}" srcOrd="0" destOrd="0" presId="urn:microsoft.com/office/officeart/2005/8/layout/radial6"/>
    <dgm:cxn modelId="{3357F735-044F-4E2F-B29A-77306CFD184C}" type="presParOf" srcId="{18D577B9-9169-4E45-9C2F-252E5C614305}" destId="{CA00E968-637D-4C92-B402-565E8BA2C951}" srcOrd="0" destOrd="0" presId="urn:microsoft.com/office/officeart/2005/8/layout/radial6"/>
    <dgm:cxn modelId="{73C4E26B-9844-4A3A-92E7-42E4AEBD209B}" type="presParOf" srcId="{18D577B9-9169-4E45-9C2F-252E5C614305}" destId="{9E7B59EA-6525-461D-9DA0-23292E3CB64B}" srcOrd="1" destOrd="0" presId="urn:microsoft.com/office/officeart/2005/8/layout/radial6"/>
    <dgm:cxn modelId="{948E728F-AC1A-4369-AF78-A5B648288464}" type="presParOf" srcId="{18D577B9-9169-4E45-9C2F-252E5C614305}" destId="{F9734043-0017-4BB2-BC91-CAC4313EB3EB}" srcOrd="2" destOrd="0" presId="urn:microsoft.com/office/officeart/2005/8/layout/radial6"/>
    <dgm:cxn modelId="{2641F6B6-0208-43A1-901A-A80A6B38B682}" type="presParOf" srcId="{18D577B9-9169-4E45-9C2F-252E5C614305}" destId="{8EECBD8D-79C7-4F6F-BE86-A024A95B7D5F}" srcOrd="3" destOrd="0" presId="urn:microsoft.com/office/officeart/2005/8/layout/radial6"/>
    <dgm:cxn modelId="{9A799A96-95DF-4D30-923F-23AA1B7AB53A}" type="presParOf" srcId="{18D577B9-9169-4E45-9C2F-252E5C614305}" destId="{B824C935-F88D-4091-8164-3877ED1E2E1F}" srcOrd="4" destOrd="0" presId="urn:microsoft.com/office/officeart/2005/8/layout/radial6"/>
    <dgm:cxn modelId="{E31501B2-7685-42D0-8BCC-A4E181B5FABD}" type="presParOf" srcId="{18D577B9-9169-4E45-9C2F-252E5C614305}" destId="{067D2C52-6A20-4C42-A351-5E2DF15BC1E0}" srcOrd="5" destOrd="0" presId="urn:microsoft.com/office/officeart/2005/8/layout/radial6"/>
    <dgm:cxn modelId="{E509B7ED-DE06-4E67-B5EF-3A9075318FAD}" type="presParOf" srcId="{18D577B9-9169-4E45-9C2F-252E5C614305}" destId="{EEA895F8-7C80-46EB-906A-4B93086951F2}" srcOrd="6" destOrd="0" presId="urn:microsoft.com/office/officeart/2005/8/layout/radial6"/>
    <dgm:cxn modelId="{EEEFD07D-5AA9-4E41-BF3F-3FE5D10504E7}" type="presParOf" srcId="{18D577B9-9169-4E45-9C2F-252E5C614305}" destId="{6DBDB2B4-B7A9-43ED-A30E-ABAA42260BA8}" srcOrd="7" destOrd="0" presId="urn:microsoft.com/office/officeart/2005/8/layout/radial6"/>
    <dgm:cxn modelId="{FA455717-2222-42D5-9A0E-26C2A9D94465}" type="presParOf" srcId="{18D577B9-9169-4E45-9C2F-252E5C614305}" destId="{95D389DD-A7C1-4E36-AB20-88266377363C}" srcOrd="8" destOrd="0" presId="urn:microsoft.com/office/officeart/2005/8/layout/radial6"/>
    <dgm:cxn modelId="{A478BFE9-E3B5-4B1E-965B-5A17CD2440C3}" type="presParOf" srcId="{18D577B9-9169-4E45-9C2F-252E5C614305}" destId="{371DFAA0-6D4A-442F-8CB3-214C487B53E7}" srcOrd="9" destOrd="0" presId="urn:microsoft.com/office/officeart/2005/8/layout/radial6"/>
    <dgm:cxn modelId="{2165229D-0AAC-4AAA-8698-63A375F2E7C0}" type="presParOf" srcId="{18D577B9-9169-4E45-9C2F-252E5C614305}" destId="{377C635C-8B50-4451-856A-2C499FBCB457}" srcOrd="10" destOrd="0" presId="urn:microsoft.com/office/officeart/2005/8/layout/radial6"/>
    <dgm:cxn modelId="{4EFC4315-60D7-4123-A812-13C252C8EFBA}" type="presParOf" srcId="{18D577B9-9169-4E45-9C2F-252E5C614305}" destId="{A30B93A1-5842-4332-84CD-781653DE2837}" srcOrd="11" destOrd="0" presId="urn:microsoft.com/office/officeart/2005/8/layout/radial6"/>
    <dgm:cxn modelId="{391B9E3E-2C62-4920-8E1E-1DFA39C7D2CD}" type="presParOf" srcId="{18D577B9-9169-4E45-9C2F-252E5C614305}" destId="{9DF534AB-2199-4A89-9C8E-B82076D5E49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534AB-2199-4A89-9C8E-B82076D5E492}">
      <dsp:nvSpPr>
        <dsp:cNvPr id="0" name=""/>
        <dsp:cNvSpPr/>
      </dsp:nvSpPr>
      <dsp:spPr>
        <a:xfrm>
          <a:off x="1236127" y="269818"/>
          <a:ext cx="2544234" cy="2544234"/>
        </a:xfrm>
        <a:prstGeom prst="blockArc">
          <a:avLst>
            <a:gd name="adj1" fmla="val 10615330"/>
            <a:gd name="adj2" fmla="val 18257672"/>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1DFAA0-6D4A-442F-8CB3-214C487B53E7}">
      <dsp:nvSpPr>
        <dsp:cNvPr id="0" name=""/>
        <dsp:cNvSpPr/>
      </dsp:nvSpPr>
      <dsp:spPr>
        <a:xfrm>
          <a:off x="1231165" y="465925"/>
          <a:ext cx="2544234" cy="2544234"/>
        </a:xfrm>
        <a:prstGeom prst="blockArc">
          <a:avLst>
            <a:gd name="adj1" fmla="val 3411142"/>
            <a:gd name="adj2" fmla="val 11158598"/>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A895F8-7C80-46EB-906A-4B93086951F2}">
      <dsp:nvSpPr>
        <dsp:cNvPr id="0" name=""/>
        <dsp:cNvSpPr/>
      </dsp:nvSpPr>
      <dsp:spPr>
        <a:xfrm>
          <a:off x="2426564" y="375871"/>
          <a:ext cx="2544234" cy="2544234"/>
        </a:xfrm>
        <a:prstGeom prst="blockArc">
          <a:avLst>
            <a:gd name="adj1" fmla="val 21524742"/>
            <a:gd name="adj2" fmla="val 6871876"/>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ECBD8D-79C7-4F6F-BE86-A024A95B7D5F}">
      <dsp:nvSpPr>
        <dsp:cNvPr id="0" name=""/>
        <dsp:cNvSpPr/>
      </dsp:nvSpPr>
      <dsp:spPr>
        <a:xfrm>
          <a:off x="2426796" y="384940"/>
          <a:ext cx="2544234" cy="2544234"/>
        </a:xfrm>
        <a:prstGeom prst="blockArc">
          <a:avLst>
            <a:gd name="adj1" fmla="val 14805036"/>
            <a:gd name="adj2" fmla="val 21499644"/>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0E968-637D-4C92-B402-565E8BA2C951}">
      <dsp:nvSpPr>
        <dsp:cNvPr id="0" name=""/>
        <dsp:cNvSpPr/>
      </dsp:nvSpPr>
      <dsp:spPr>
        <a:xfrm>
          <a:off x="2319521" y="1055364"/>
          <a:ext cx="1701611" cy="11445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Consumer</a:t>
          </a:r>
          <a:endParaRPr lang="en-US" sz="2000" b="1" kern="1200" dirty="0"/>
        </a:p>
      </dsp:txBody>
      <dsp:txXfrm>
        <a:off x="2568716" y="1222985"/>
        <a:ext cx="1203221" cy="809344"/>
      </dsp:txXfrm>
    </dsp:sp>
    <dsp:sp modelId="{9E7B59EA-6525-461D-9DA0-23292E3CB64B}">
      <dsp:nvSpPr>
        <dsp:cNvPr id="0" name=""/>
        <dsp:cNvSpPr/>
      </dsp:nvSpPr>
      <dsp:spPr>
        <a:xfrm>
          <a:off x="2141232" y="14814"/>
          <a:ext cx="2134342" cy="10010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Vocational Rehabilitation</a:t>
          </a:r>
          <a:endParaRPr lang="en-US" sz="1800" kern="1200" dirty="0"/>
        </a:p>
      </dsp:txBody>
      <dsp:txXfrm>
        <a:off x="2453799" y="161412"/>
        <a:ext cx="1509208" cy="707838"/>
      </dsp:txXfrm>
    </dsp:sp>
    <dsp:sp modelId="{B824C935-F88D-4091-8164-3877ED1E2E1F}">
      <dsp:nvSpPr>
        <dsp:cNvPr id="0" name=""/>
        <dsp:cNvSpPr/>
      </dsp:nvSpPr>
      <dsp:spPr>
        <a:xfrm>
          <a:off x="4070669" y="1089640"/>
          <a:ext cx="1740698" cy="106229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Education</a:t>
          </a:r>
          <a:endParaRPr lang="en-US" sz="2000" kern="1200" dirty="0"/>
        </a:p>
      </dsp:txBody>
      <dsp:txXfrm>
        <a:off x="4325588" y="1245209"/>
        <a:ext cx="1230860" cy="751156"/>
      </dsp:txXfrm>
    </dsp:sp>
    <dsp:sp modelId="{6DBDB2B4-B7A9-43ED-A30E-ABAA42260BA8}">
      <dsp:nvSpPr>
        <dsp:cNvPr id="0" name=""/>
        <dsp:cNvSpPr/>
      </dsp:nvSpPr>
      <dsp:spPr>
        <a:xfrm>
          <a:off x="2089931" y="2228079"/>
          <a:ext cx="2185643" cy="110075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Better Eye Health Services and Treatment</a:t>
          </a:r>
          <a:endParaRPr lang="en-US" sz="1700" kern="1200" dirty="0"/>
        </a:p>
      </dsp:txBody>
      <dsp:txXfrm>
        <a:off x="2410011" y="2389281"/>
        <a:ext cx="1545483" cy="778349"/>
      </dsp:txXfrm>
    </dsp:sp>
    <dsp:sp modelId="{377C635C-8B50-4451-856A-2C499FBCB457}">
      <dsp:nvSpPr>
        <dsp:cNvPr id="0" name=""/>
        <dsp:cNvSpPr/>
      </dsp:nvSpPr>
      <dsp:spPr>
        <a:xfrm>
          <a:off x="361948" y="1053701"/>
          <a:ext cx="1810909" cy="110990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Independent Living</a:t>
          </a:r>
          <a:endParaRPr lang="en-US" sz="1700" kern="1200" dirty="0"/>
        </a:p>
      </dsp:txBody>
      <dsp:txXfrm>
        <a:off x="627149" y="1216243"/>
        <a:ext cx="1280507" cy="78482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9DD3703-7933-4887-9ACF-3E219CFDA3A2}" type="datetimeFigureOut">
              <a:rPr lang="en-US" smtClean="0"/>
              <a:t>11/9/2020</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CA3D3497-00F5-4BF7-AD4B-00EE17723CE6}" type="slidenum">
              <a:rPr lang="en-US" smtClean="0"/>
              <a:t>‹#›</a:t>
            </a:fld>
            <a:endParaRPr lang="en-US" dirty="0"/>
          </a:p>
        </p:txBody>
      </p:sp>
    </p:spTree>
    <p:extLst>
      <p:ext uri="{BB962C8B-B14F-4D97-AF65-F5344CB8AC3E}">
        <p14:creationId xmlns:p14="http://schemas.microsoft.com/office/powerpoint/2010/main" val="33126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4E544838-AAF9-46A8-90F1-2795442282E4}" type="datetimeFigureOut">
              <a:rPr lang="en-US" smtClean="0"/>
              <a:t>11/9/2020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D9E32D4B-C5E1-4D88-B994-33DCC8A98816}" type="slidenum">
              <a:rPr lang="en-US" smtClean="0"/>
              <a:t>‹#›</a:t>
            </a:fld>
            <a:endParaRPr lang="en-US" dirty="0"/>
          </a:p>
        </p:txBody>
      </p:sp>
    </p:spTree>
    <p:extLst>
      <p:ext uri="{BB962C8B-B14F-4D97-AF65-F5344CB8AC3E}">
        <p14:creationId xmlns:p14="http://schemas.microsoft.com/office/powerpoint/2010/main" val="142075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interlocking circles labeled  Vocational Rehabilitation, Independent Living, Education and Project BEST surrounding the center circle, labeled the consumer</a:t>
            </a:r>
            <a:endParaRPr lang="en-US" dirty="0"/>
          </a:p>
        </p:txBody>
      </p:sp>
      <p:sp>
        <p:nvSpPr>
          <p:cNvPr id="4" name="Slide Number Placeholder 3"/>
          <p:cNvSpPr>
            <a:spLocks noGrp="1"/>
          </p:cNvSpPr>
          <p:nvPr>
            <p:ph type="sldNum" sz="quarter" idx="10"/>
          </p:nvPr>
        </p:nvSpPr>
        <p:spPr/>
        <p:txBody>
          <a:bodyPr/>
          <a:lstStyle/>
          <a:p>
            <a:fld id="{EBCFE038-6109-460C-8C20-B2406F941520}" type="slidenum">
              <a:rPr lang="en-US" smtClean="0"/>
              <a:t>3</a:t>
            </a:fld>
            <a:endParaRPr lang="en-US"/>
          </a:p>
        </p:txBody>
      </p:sp>
    </p:spTree>
    <p:extLst>
      <p:ext uri="{BB962C8B-B14F-4D97-AF65-F5344CB8AC3E}">
        <p14:creationId xmlns:p14="http://schemas.microsoft.com/office/powerpoint/2010/main" val="414752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Caricature</a:t>
            </a:r>
            <a:r>
              <a:rPr lang="en-US" baseline="0" dirty="0" smtClean="0"/>
              <a:t> photos of a child doing homework, a smiling woman with household cleaning equipment and people reading newspapers.</a:t>
            </a:r>
            <a:endParaRPr lang="en-US" dirty="0"/>
          </a:p>
        </p:txBody>
      </p:sp>
      <p:sp>
        <p:nvSpPr>
          <p:cNvPr id="4" name="Slide Number Placeholder 3"/>
          <p:cNvSpPr>
            <a:spLocks noGrp="1"/>
          </p:cNvSpPr>
          <p:nvPr>
            <p:ph type="sldNum" sz="quarter" idx="10"/>
          </p:nvPr>
        </p:nvSpPr>
        <p:spPr/>
        <p:txBody>
          <a:bodyPr/>
          <a:lstStyle/>
          <a:p>
            <a:fld id="{D9E32D4B-C5E1-4D88-B994-33DCC8A98816}" type="slidenum">
              <a:rPr lang="en-US" smtClean="0"/>
              <a:t>5</a:t>
            </a:fld>
            <a:endParaRPr lang="en-US" dirty="0"/>
          </a:p>
        </p:txBody>
      </p:sp>
    </p:spTree>
    <p:extLst>
      <p:ext uri="{BB962C8B-B14F-4D97-AF65-F5344CB8AC3E}">
        <p14:creationId xmlns:p14="http://schemas.microsoft.com/office/powerpoint/2010/main" val="3221141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2D4B-C5E1-4D88-B994-33DCC8A98816}" type="slidenum">
              <a:rPr lang="en-US" smtClean="0"/>
              <a:t>7</a:t>
            </a:fld>
            <a:endParaRPr lang="en-US" dirty="0"/>
          </a:p>
        </p:txBody>
      </p:sp>
    </p:spTree>
    <p:extLst>
      <p:ext uri="{BB962C8B-B14F-4D97-AF65-F5344CB8AC3E}">
        <p14:creationId xmlns:p14="http://schemas.microsoft.com/office/powerpoint/2010/main" val="419047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2D4B-C5E1-4D88-B994-33DCC8A98816}" type="slidenum">
              <a:rPr lang="en-US" smtClean="0"/>
              <a:t>9</a:t>
            </a:fld>
            <a:endParaRPr lang="en-US" dirty="0"/>
          </a:p>
        </p:txBody>
      </p:sp>
    </p:spTree>
    <p:extLst>
      <p:ext uri="{BB962C8B-B14F-4D97-AF65-F5344CB8AC3E}">
        <p14:creationId xmlns:p14="http://schemas.microsoft.com/office/powerpoint/2010/main" val="209676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2D4B-C5E1-4D88-B994-33DCC8A98816}" type="slidenum">
              <a:rPr lang="en-US" smtClean="0"/>
              <a:t>10</a:t>
            </a:fld>
            <a:endParaRPr lang="en-US" dirty="0"/>
          </a:p>
        </p:txBody>
      </p:sp>
    </p:spTree>
    <p:extLst>
      <p:ext uri="{BB962C8B-B14F-4D97-AF65-F5344CB8AC3E}">
        <p14:creationId xmlns:p14="http://schemas.microsoft.com/office/powerpoint/2010/main" val="177309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ECC3680-103B-4AEE-9B68-D471DFF0C340}" type="datetime1">
              <a:rPr lang="en-US" smtClean="0"/>
              <a:t>11/9/2020</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6748ED0-51BB-468D-ABD5-AF393AA1959C}"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03F68-D911-4B94-8216-838ACF68DBEA}"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48ED0-51BB-468D-ABD5-AF393AA1959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425278-6924-4AB5-95FB-183F00CCAFDC}"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6748ED0-51BB-468D-ABD5-AF393AA1959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AAD44-7FA7-4D53-84E4-EE7A8654DBCD}" type="datetime1">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48ED0-51BB-468D-ABD5-AF393AA1959C}"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0E2067C-9CC9-4D2D-B629-FBA74A4D178E}" type="datetime1">
              <a:rPr lang="en-US" smtClean="0"/>
              <a:t>11/9/2020</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6748ED0-51BB-468D-ABD5-AF393AA1959C}"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F9EB44-066E-4D54-A509-65E965C82E44}" type="datetime1">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48ED0-51BB-468D-ABD5-AF393AA1959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ACFA2-7A51-43B0-97CA-E758EF4704AC}" type="datetime1">
              <a:rPr lang="en-US" smtClean="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748ED0-51BB-468D-ABD5-AF393AA1959C}"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EB83DD-38A0-4745-96CF-D59A6BDD3807}" type="datetime1">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748ED0-51BB-468D-ABD5-AF393AA1959C}"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03E62C0-5457-47F6-87C7-B02A25830709}" type="datetime1">
              <a:rPr lang="en-US" smtClean="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748ED0-51BB-468D-ABD5-AF393AA1959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21831-5B4A-42E3-960F-44BD891DF649}" type="datetime1">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6748ED0-51BB-468D-ABD5-AF393AA1959C}"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206EA-6B6A-4D5D-929C-882D1CC13F74}" type="datetime1">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48ED0-51BB-468D-ABD5-AF393AA1959C}"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D234167-3D86-41F3-9831-CB982D024DC4}" type="datetime1">
              <a:rPr lang="en-US" smtClean="0"/>
              <a:t>11/9/2020</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6748ED0-51BB-468D-ABD5-AF393AA1959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askcbvi@dhs.nj.gov"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V="1">
            <a:off x="1371600" y="6858000"/>
            <a:ext cx="6400800" cy="381000"/>
          </a:xfrm>
        </p:spPr>
        <p:txBody>
          <a:bodyPr>
            <a:normAutofit/>
          </a:bodyPr>
          <a:lstStyle/>
          <a:p>
            <a:endParaRPr lang="en-US" dirty="0"/>
          </a:p>
        </p:txBody>
      </p:sp>
      <p:sp>
        <p:nvSpPr>
          <p:cNvPr id="2" name="Title 1"/>
          <p:cNvSpPr>
            <a:spLocks noGrp="1"/>
          </p:cNvSpPr>
          <p:nvPr>
            <p:ph type="title"/>
          </p:nvPr>
        </p:nvSpPr>
        <p:spPr>
          <a:xfrm>
            <a:off x="228600" y="304800"/>
            <a:ext cx="8610600" cy="5791200"/>
          </a:xfrm>
        </p:spPr>
        <p:txBody>
          <a:bodyPr/>
          <a:lstStyle/>
          <a:p>
            <a:pPr algn="l"/>
            <a:r>
              <a:rPr lang="en-US" sz="3200" cap="none" dirty="0" smtClean="0"/>
              <a:t>            Introduction to </a:t>
            </a:r>
            <a:br>
              <a:rPr lang="en-US" sz="3200" cap="none" dirty="0" smtClean="0"/>
            </a:br>
            <a:r>
              <a:rPr lang="en-US" sz="3200" cap="none" dirty="0" smtClean="0"/>
              <a:t>      The State of New Jersey </a:t>
            </a:r>
            <a:br>
              <a:rPr lang="en-US" sz="3200" cap="none" dirty="0" smtClean="0"/>
            </a:br>
            <a:r>
              <a:rPr lang="en-US" sz="3200" cap="none" dirty="0" smtClean="0"/>
              <a:t>  Department of Human Services</a:t>
            </a: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smtClean="0"/>
              <a:t>        </a:t>
            </a:r>
            <a:r>
              <a:rPr lang="en-US" sz="3600" cap="none" dirty="0" smtClean="0"/>
              <a:t>Commission for the </a:t>
            </a:r>
            <a:br>
              <a:rPr lang="en-US" sz="3600" cap="none" dirty="0" smtClean="0"/>
            </a:br>
            <a:r>
              <a:rPr lang="en-US" sz="3600" cap="none" dirty="0" smtClean="0"/>
              <a:t>   Blind and Visually Impaired </a:t>
            </a:r>
            <a:br>
              <a:rPr lang="en-US" sz="3600" cap="none" dirty="0" smtClean="0"/>
            </a:br>
            <a:endParaRPr lang="en-US" sz="3600" dirty="0"/>
          </a:p>
        </p:txBody>
      </p:sp>
      <p:pic>
        <p:nvPicPr>
          <p:cNvPr id="7" name="Picture 4" descr="NJ Stat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33600"/>
            <a:ext cx="166687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2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146554"/>
            <a:ext cx="4038600" cy="3511297"/>
          </a:xfrm>
        </p:spPr>
        <p:txBody>
          <a:bodyPr>
            <a:normAutofit lnSpcReduction="10000"/>
          </a:bodyPr>
          <a:lstStyle/>
          <a:p>
            <a:r>
              <a:rPr lang="en-US" sz="1500" dirty="0"/>
              <a:t> Diabetes Eye Disease Detection Program</a:t>
            </a:r>
          </a:p>
          <a:p>
            <a:r>
              <a:rPr lang="en-US" sz="1500" dirty="0"/>
              <a:t>Other specialized no cost eye screening programs which target minorities, the elderly and migrant farm workers</a:t>
            </a:r>
          </a:p>
          <a:p>
            <a:r>
              <a:rPr lang="en-US" sz="1500" dirty="0"/>
              <a:t>On site screenings at community based venues, including health fairs and federally qualified health centers</a:t>
            </a:r>
          </a:p>
          <a:p>
            <a:r>
              <a:rPr lang="en-US" sz="1500" dirty="0"/>
              <a:t>Vision screenings for preschool and school age children and those with special needs.</a:t>
            </a:r>
          </a:p>
          <a:p>
            <a:r>
              <a:rPr lang="en-US" sz="1500" dirty="0"/>
              <a:t>Referral for resources for eye health care </a:t>
            </a:r>
          </a:p>
          <a:p>
            <a:endParaRPr lang="en-US" sz="1500" dirty="0"/>
          </a:p>
          <a:p>
            <a:endParaRPr lang="en-US" sz="1800" dirty="0"/>
          </a:p>
          <a:p>
            <a:endParaRPr lang="en-US" sz="1800" dirty="0"/>
          </a:p>
          <a:p>
            <a:endParaRPr lang="en-US" dirty="0"/>
          </a:p>
        </p:txBody>
      </p:sp>
      <p:sp>
        <p:nvSpPr>
          <p:cNvPr id="4" name="Title 3"/>
          <p:cNvSpPr>
            <a:spLocks noGrp="1"/>
          </p:cNvSpPr>
          <p:nvPr>
            <p:ph type="title"/>
          </p:nvPr>
        </p:nvSpPr>
        <p:spPr/>
        <p:txBody>
          <a:bodyPr/>
          <a:lstStyle/>
          <a:p>
            <a:r>
              <a:rPr lang="en-US" sz="2700" cap="none" dirty="0"/>
              <a:t>PROJECT B.E.S.T.</a:t>
            </a:r>
            <a:r>
              <a:rPr lang="en-US" cap="none" dirty="0"/>
              <a:t/>
            </a:r>
            <a:br>
              <a:rPr lang="en-US" cap="none" dirty="0"/>
            </a:br>
            <a:r>
              <a:rPr lang="en-US" sz="2100" cap="none" dirty="0"/>
              <a:t>(Better Eye Health Services and Treatment)</a:t>
            </a:r>
            <a:endParaRPr lang="en-US" sz="2100" dirty="0"/>
          </a:p>
        </p:txBody>
      </p:sp>
      <p:sp>
        <p:nvSpPr>
          <p:cNvPr id="7" name="TextBox 6"/>
          <p:cNvSpPr txBox="1"/>
          <p:nvPr/>
        </p:nvSpPr>
        <p:spPr>
          <a:xfrm>
            <a:off x="245638" y="5597692"/>
            <a:ext cx="8726912" cy="369332"/>
          </a:xfrm>
          <a:prstGeom prst="rect">
            <a:avLst/>
          </a:prstGeom>
          <a:noFill/>
        </p:spPr>
        <p:txBody>
          <a:bodyPr wrap="square" rtlCol="0">
            <a:spAutoFit/>
          </a:bodyPr>
          <a:lstStyle/>
          <a:p>
            <a:pPr algn="ctr"/>
            <a:r>
              <a:rPr lang="en-US" sz="900" dirty="0">
                <a:solidFill>
                  <a:schemeClr val="tx2">
                    <a:lumMod val="75000"/>
                  </a:schemeClr>
                </a:solidFill>
              </a:rPr>
              <a:t>				(Picture: (3) eye chart with woman,  woman checking man’s eye pressures, woman checking another woman’s eyes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758" y="2124736"/>
            <a:ext cx="3950438" cy="3448893"/>
          </a:xfrm>
          <a:prstGeom prst="rect">
            <a:avLst/>
          </a:prstGeom>
        </p:spPr>
      </p:pic>
    </p:spTree>
    <p:extLst>
      <p:ext uri="{BB962C8B-B14F-4D97-AF65-F5344CB8AC3E}">
        <p14:creationId xmlns:p14="http://schemas.microsoft.com/office/powerpoint/2010/main" val="47345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 indent="0">
              <a:buNone/>
            </a:pPr>
            <a:r>
              <a:rPr lang="en-US" sz="3200" dirty="0" smtClean="0"/>
              <a:t>Provide:</a:t>
            </a:r>
          </a:p>
          <a:p>
            <a:pPr marL="45720" indent="0">
              <a:buNone/>
            </a:pPr>
            <a:endParaRPr lang="en-US" sz="3200" dirty="0" smtClean="0"/>
          </a:p>
          <a:p>
            <a:r>
              <a:rPr lang="en-US" sz="3200" dirty="0" smtClean="0"/>
              <a:t>Diabetes </a:t>
            </a:r>
            <a:r>
              <a:rPr lang="en-US" sz="3200" dirty="0"/>
              <a:t>Education</a:t>
            </a:r>
          </a:p>
          <a:p>
            <a:r>
              <a:rPr lang="en-US" sz="3200" dirty="0"/>
              <a:t>Instruction on Adaptive Equipment/Devices (insulin syringes, talking glucose monitors</a:t>
            </a:r>
            <a:r>
              <a:rPr lang="en-US" sz="3200" dirty="0" smtClean="0"/>
              <a:t>)</a:t>
            </a:r>
          </a:p>
          <a:p>
            <a:r>
              <a:rPr lang="en-US" sz="3200" dirty="0" smtClean="0"/>
              <a:t>Nutritional Advice</a:t>
            </a:r>
            <a:endParaRPr lang="en-US" sz="3200" dirty="0"/>
          </a:p>
          <a:p>
            <a:r>
              <a:rPr lang="en-US" sz="3200" dirty="0" smtClean="0"/>
              <a:t>Monitor </a:t>
            </a:r>
            <a:r>
              <a:rPr lang="en-US" sz="3200" dirty="0"/>
              <a:t>Health </a:t>
            </a:r>
            <a:r>
              <a:rPr lang="en-US" sz="3200" dirty="0" smtClean="0"/>
              <a:t>Care</a:t>
            </a:r>
            <a:endParaRPr lang="en-US" sz="3200" dirty="0"/>
          </a:p>
          <a:p>
            <a:endParaRPr lang="en-US" dirty="0"/>
          </a:p>
        </p:txBody>
      </p:sp>
      <p:sp>
        <p:nvSpPr>
          <p:cNvPr id="2" name="Title 1"/>
          <p:cNvSpPr>
            <a:spLocks noGrp="1"/>
          </p:cNvSpPr>
          <p:nvPr>
            <p:ph type="title"/>
          </p:nvPr>
        </p:nvSpPr>
        <p:spPr>
          <a:xfrm>
            <a:off x="457200" y="0"/>
            <a:ext cx="8229600" cy="1371600"/>
          </a:xfrm>
        </p:spPr>
        <p:txBody>
          <a:bodyPr/>
          <a:lstStyle/>
          <a:p>
            <a:r>
              <a:rPr lang="en-US" sz="4400" dirty="0" smtClean="0"/>
              <a:t>CBVI </a:t>
            </a:r>
            <a:r>
              <a:rPr lang="en-US" sz="4400" cap="none" dirty="0" smtClean="0"/>
              <a:t>Eye Health Nurses</a:t>
            </a:r>
            <a:endParaRPr lang="en-US" sz="4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214" y="4800600"/>
            <a:ext cx="3160986" cy="171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25" y="1728170"/>
            <a:ext cx="3190875" cy="2055275"/>
          </a:xfrm>
          <a:prstGeom prst="rect">
            <a:avLst/>
          </a:prstGeom>
        </p:spPr>
      </p:pic>
    </p:spTree>
    <p:extLst>
      <p:ext uri="{BB962C8B-B14F-4D97-AF65-F5344CB8AC3E}">
        <p14:creationId xmlns:p14="http://schemas.microsoft.com/office/powerpoint/2010/main" val="2415885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US" sz="2000" dirty="0" smtClean="0"/>
              <a:t>Collaboration with Local School Districts</a:t>
            </a:r>
          </a:p>
          <a:p>
            <a:pPr marL="45720" indent="0">
              <a:buNone/>
            </a:pPr>
            <a:endParaRPr lang="en-US" sz="2000" dirty="0" smtClean="0"/>
          </a:p>
          <a:p>
            <a:r>
              <a:rPr lang="en-US" sz="2000" dirty="0" smtClean="0"/>
              <a:t>Comprehensive Itinerant Services Provided by Teachers of the Blind and Vision Impaired </a:t>
            </a:r>
          </a:p>
          <a:p>
            <a:pPr marL="45720" indent="0">
              <a:buNone/>
            </a:pPr>
            <a:endParaRPr lang="en-US" sz="2000" dirty="0"/>
          </a:p>
          <a:p>
            <a:r>
              <a:rPr lang="en-US" sz="2000" dirty="0" smtClean="0"/>
              <a:t>Focused on Inclusion</a:t>
            </a:r>
            <a:r>
              <a:rPr lang="en-US" sz="2000" dirty="0"/>
              <a:t>, </a:t>
            </a:r>
            <a:r>
              <a:rPr lang="en-US" sz="2000" dirty="0" smtClean="0"/>
              <a:t>Integration and Mainstreaming (Known nationally as “The New Jersey Plan)</a:t>
            </a:r>
            <a:endParaRPr lang="en-US" sz="2000" dirty="0"/>
          </a:p>
        </p:txBody>
      </p:sp>
      <p:sp>
        <p:nvSpPr>
          <p:cNvPr id="4" name="Title 3"/>
          <p:cNvSpPr>
            <a:spLocks noGrp="1"/>
          </p:cNvSpPr>
          <p:nvPr>
            <p:ph type="title"/>
          </p:nvPr>
        </p:nvSpPr>
        <p:spPr/>
        <p:txBody>
          <a:bodyPr/>
          <a:lstStyle/>
          <a:p>
            <a:r>
              <a:rPr lang="en-US" sz="3600" cap="none" dirty="0" smtClean="0"/>
              <a:t>Blindness Education Program</a:t>
            </a:r>
            <a:endParaRPr lang="en-US" sz="3600" cap="none"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52600"/>
            <a:ext cx="4038600" cy="4343400"/>
          </a:xfrm>
        </p:spPr>
      </p:pic>
    </p:spTree>
    <p:extLst>
      <p:ext uri="{BB962C8B-B14F-4D97-AF65-F5344CB8AC3E}">
        <p14:creationId xmlns:p14="http://schemas.microsoft.com/office/powerpoint/2010/main" val="2840683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576954"/>
          </a:xfrm>
        </p:spPr>
        <p:txBody>
          <a:bodyPr/>
          <a:lstStyle/>
          <a:p>
            <a:pPr marL="0" indent="0">
              <a:buNone/>
            </a:pPr>
            <a:r>
              <a:rPr lang="en-US" sz="2800" dirty="0" smtClean="0"/>
              <a:t>CBVI provides </a:t>
            </a:r>
            <a:r>
              <a:rPr lang="en-US" sz="2800" dirty="0"/>
              <a:t>statewide itinerant education for infants and toddlers (birth to age 3), who are </a:t>
            </a:r>
            <a:r>
              <a:rPr lang="en-US" sz="2800" dirty="0" smtClean="0"/>
              <a:t>blind, vision impaired, deaf-blind, or multi-disabled with a significant vision impairment  </a:t>
            </a:r>
            <a:r>
              <a:rPr lang="en-US" sz="2800" dirty="0"/>
              <a:t>and their families.  Disability-specific services are provided in the child’s natural environment.</a:t>
            </a:r>
          </a:p>
          <a:p>
            <a:endParaRPr lang="en-US" dirty="0"/>
          </a:p>
        </p:txBody>
      </p:sp>
      <p:sp>
        <p:nvSpPr>
          <p:cNvPr id="2" name="Title 1"/>
          <p:cNvSpPr>
            <a:spLocks noGrp="1"/>
          </p:cNvSpPr>
          <p:nvPr>
            <p:ph type="title"/>
          </p:nvPr>
        </p:nvSpPr>
        <p:spPr>
          <a:xfrm>
            <a:off x="457200" y="152400"/>
            <a:ext cx="8229600" cy="1295400"/>
          </a:xfrm>
        </p:spPr>
        <p:txBody>
          <a:bodyPr/>
          <a:lstStyle/>
          <a:p>
            <a:r>
              <a:rPr lang="en-US" sz="4400" cap="none" dirty="0" smtClean="0"/>
              <a:t>Infant Services </a:t>
            </a:r>
            <a:r>
              <a:rPr lang="en-US" sz="4800" dirty="0" smtClean="0"/>
              <a:t> </a:t>
            </a:r>
            <a:r>
              <a:rPr lang="en-US" sz="4000" dirty="0" smtClean="0"/>
              <a:t/>
            </a:r>
            <a:br>
              <a:rPr lang="en-US" sz="4000" dirty="0" smtClean="0"/>
            </a:br>
            <a:r>
              <a:rPr lang="en-US" sz="2800" dirty="0" smtClean="0"/>
              <a:t>(birth to age 3)</a:t>
            </a:r>
            <a:endParaRPr lang="en-US" sz="2800" dirty="0"/>
          </a:p>
        </p:txBody>
      </p:sp>
      <p:pic>
        <p:nvPicPr>
          <p:cNvPr id="6146" name="Picture 2" descr="http://www.lea-test.fi/en/assessme/educearl/part3/images/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2000"/>
            <a:ext cx="22860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50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a:t>Evaluation</a:t>
            </a:r>
          </a:p>
          <a:p>
            <a:r>
              <a:rPr lang="en-US" dirty="0"/>
              <a:t>Counseling and Guidance</a:t>
            </a:r>
          </a:p>
          <a:p>
            <a:r>
              <a:rPr lang="en-US" dirty="0"/>
              <a:t>Training</a:t>
            </a:r>
          </a:p>
          <a:p>
            <a:r>
              <a:rPr lang="en-US" dirty="0"/>
              <a:t>Job Placement</a:t>
            </a:r>
          </a:p>
          <a:p>
            <a:r>
              <a:rPr lang="en-US" dirty="0" smtClean="0"/>
              <a:t>Post-Employment</a:t>
            </a:r>
          </a:p>
          <a:p>
            <a:r>
              <a:rPr lang="en-US" dirty="0"/>
              <a:t>Supported Employment</a:t>
            </a:r>
          </a:p>
          <a:p>
            <a:pPr marL="45720" indent="0">
              <a:buNone/>
            </a:pPr>
            <a:endParaRPr lang="en-US" dirty="0"/>
          </a:p>
        </p:txBody>
      </p:sp>
      <p:sp>
        <p:nvSpPr>
          <p:cNvPr id="3" name="Content Placeholder 2"/>
          <p:cNvSpPr>
            <a:spLocks noGrp="1"/>
          </p:cNvSpPr>
          <p:nvPr>
            <p:ph sz="half" idx="2"/>
          </p:nvPr>
        </p:nvSpPr>
        <p:spPr/>
        <p:txBody>
          <a:bodyPr>
            <a:normAutofit/>
          </a:bodyPr>
          <a:lstStyle/>
          <a:p>
            <a:r>
              <a:rPr lang="en-US" dirty="0"/>
              <a:t>College Counseling/Support</a:t>
            </a:r>
          </a:p>
          <a:p>
            <a:r>
              <a:rPr lang="en-US" dirty="0"/>
              <a:t>High School Transition</a:t>
            </a:r>
          </a:p>
          <a:p>
            <a:r>
              <a:rPr lang="en-US" dirty="0" smtClean="0"/>
              <a:t>Business </a:t>
            </a:r>
            <a:r>
              <a:rPr lang="en-US" dirty="0"/>
              <a:t>Enterprises</a:t>
            </a:r>
          </a:p>
          <a:p>
            <a:r>
              <a:rPr lang="en-US" dirty="0"/>
              <a:t>Entrepreneurial </a:t>
            </a:r>
            <a:r>
              <a:rPr lang="en-US" dirty="0" smtClean="0"/>
              <a:t>Program</a:t>
            </a:r>
            <a:endParaRPr lang="en-US" dirty="0"/>
          </a:p>
          <a:p>
            <a:r>
              <a:rPr lang="en-US" dirty="0" smtClean="0"/>
              <a:t>Joseph </a:t>
            </a:r>
            <a:r>
              <a:rPr lang="en-US" dirty="0"/>
              <a:t>Kohn Training Center</a:t>
            </a:r>
          </a:p>
          <a:p>
            <a:endParaRPr lang="en-US" dirty="0"/>
          </a:p>
        </p:txBody>
      </p:sp>
      <p:sp>
        <p:nvSpPr>
          <p:cNvPr id="4" name="Title 3"/>
          <p:cNvSpPr>
            <a:spLocks noGrp="1"/>
          </p:cNvSpPr>
          <p:nvPr>
            <p:ph type="title"/>
          </p:nvPr>
        </p:nvSpPr>
        <p:spPr/>
        <p:txBody>
          <a:bodyPr/>
          <a:lstStyle/>
          <a:p>
            <a:r>
              <a:rPr lang="en-US" cap="none" dirty="0" smtClean="0"/>
              <a:t>Vocational Rehabilitation Services (VR)</a:t>
            </a:r>
            <a:endParaRPr lang="en-US" cap="none" dirty="0"/>
          </a:p>
        </p:txBody>
      </p:sp>
    </p:spTree>
    <p:extLst>
      <p:ext uri="{BB962C8B-B14F-4D97-AF65-F5344CB8AC3E}">
        <p14:creationId xmlns:p14="http://schemas.microsoft.com/office/powerpoint/2010/main" val="270516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dirty="0"/>
              <a:t>Serves high school students (14 – 21)</a:t>
            </a:r>
          </a:p>
          <a:p>
            <a:r>
              <a:rPr lang="en-US" dirty="0"/>
              <a:t>Career assessment, planning and training</a:t>
            </a:r>
          </a:p>
          <a:p>
            <a:r>
              <a:rPr lang="en-US" dirty="0" smtClean="0"/>
              <a:t>Includes summer </a:t>
            </a:r>
            <a:r>
              <a:rPr lang="en-US" dirty="0"/>
              <a:t>career </a:t>
            </a:r>
            <a:r>
              <a:rPr lang="en-US" dirty="0" smtClean="0"/>
              <a:t>exploration and college preparatory programs</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20552" y="1719262"/>
            <a:ext cx="3493896" cy="4529137"/>
          </a:xfrm>
        </p:spPr>
      </p:pic>
      <p:sp>
        <p:nvSpPr>
          <p:cNvPr id="4" name="Title 3"/>
          <p:cNvSpPr>
            <a:spLocks noGrp="1"/>
          </p:cNvSpPr>
          <p:nvPr>
            <p:ph type="title"/>
          </p:nvPr>
        </p:nvSpPr>
        <p:spPr/>
        <p:txBody>
          <a:bodyPr/>
          <a:lstStyle/>
          <a:p>
            <a:r>
              <a:rPr lang="en-US" dirty="0" smtClean="0"/>
              <a:t>High School Transitional Services</a:t>
            </a:r>
            <a:endParaRPr lang="en-US" dirty="0"/>
          </a:p>
        </p:txBody>
      </p:sp>
    </p:spTree>
    <p:extLst>
      <p:ext uri="{BB962C8B-B14F-4D97-AF65-F5344CB8AC3E}">
        <p14:creationId xmlns:p14="http://schemas.microsoft.com/office/powerpoint/2010/main" val="344601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 indent="0">
              <a:buNone/>
            </a:pPr>
            <a:r>
              <a:rPr lang="en-US" dirty="0" smtClean="0"/>
              <a:t>CBVI may assist </a:t>
            </a:r>
            <a:r>
              <a:rPr lang="en-US" dirty="0"/>
              <a:t>college students with</a:t>
            </a:r>
            <a:r>
              <a:rPr lang="en-US" dirty="0" smtClean="0"/>
              <a:t>:</a:t>
            </a:r>
          </a:p>
          <a:p>
            <a:pPr marL="45720" indent="0">
              <a:buNone/>
            </a:pPr>
            <a:endParaRPr lang="en-US" sz="1000" dirty="0"/>
          </a:p>
          <a:p>
            <a:r>
              <a:rPr lang="en-US" dirty="0" smtClean="0"/>
              <a:t>Funding Resources</a:t>
            </a:r>
            <a:endParaRPr lang="en-US" dirty="0"/>
          </a:p>
          <a:p>
            <a:r>
              <a:rPr lang="en-US" dirty="0"/>
              <a:t>Counseling</a:t>
            </a:r>
          </a:p>
          <a:p>
            <a:r>
              <a:rPr lang="en-US" dirty="0"/>
              <a:t>Guidance</a:t>
            </a:r>
          </a:p>
          <a:p>
            <a:r>
              <a:rPr lang="en-US" dirty="0"/>
              <a:t>Advocacy</a:t>
            </a:r>
          </a:p>
          <a:p>
            <a:r>
              <a:rPr lang="en-US" dirty="0"/>
              <a:t>Job Placement</a:t>
            </a:r>
          </a:p>
          <a:p>
            <a:pPr marL="4572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05000"/>
            <a:ext cx="4038600" cy="4419600"/>
          </a:xfrm>
        </p:spPr>
      </p:pic>
      <p:sp>
        <p:nvSpPr>
          <p:cNvPr id="4" name="Title 3"/>
          <p:cNvSpPr>
            <a:spLocks noGrp="1"/>
          </p:cNvSpPr>
          <p:nvPr>
            <p:ph type="title"/>
          </p:nvPr>
        </p:nvSpPr>
        <p:spPr/>
        <p:txBody>
          <a:bodyPr/>
          <a:lstStyle/>
          <a:p>
            <a:r>
              <a:rPr lang="en-US" sz="4400" cap="none" dirty="0" smtClean="0"/>
              <a:t>College Services</a:t>
            </a:r>
            <a:endParaRPr lang="en-US" sz="4400" cap="none" dirty="0"/>
          </a:p>
        </p:txBody>
      </p:sp>
    </p:spTree>
    <p:extLst>
      <p:ext uri="{BB962C8B-B14F-4D97-AF65-F5344CB8AC3E}">
        <p14:creationId xmlns:p14="http://schemas.microsoft.com/office/powerpoint/2010/main" val="328464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pPr marL="45720" indent="0">
              <a:buNone/>
            </a:pPr>
            <a:r>
              <a:rPr lang="en-US" dirty="0" smtClean="0"/>
              <a:t>Instruction Areas Include:</a:t>
            </a:r>
          </a:p>
          <a:p>
            <a:pPr marL="45720" indent="0">
              <a:buNone/>
            </a:pPr>
            <a:endParaRPr lang="en-US" sz="1300" dirty="0" smtClean="0"/>
          </a:p>
          <a:p>
            <a:r>
              <a:rPr lang="en-US" dirty="0" smtClean="0"/>
              <a:t>Activities </a:t>
            </a:r>
            <a:r>
              <a:rPr lang="en-US" dirty="0"/>
              <a:t>of Daily Living Skills Instruction</a:t>
            </a:r>
          </a:p>
          <a:p>
            <a:r>
              <a:rPr lang="en-US" dirty="0" smtClean="0"/>
              <a:t>Orientation </a:t>
            </a:r>
            <a:r>
              <a:rPr lang="en-US" dirty="0"/>
              <a:t>and Mobility Instruction</a:t>
            </a:r>
          </a:p>
          <a:p>
            <a:r>
              <a:rPr lang="en-US" dirty="0"/>
              <a:t>Kitchen </a:t>
            </a:r>
            <a:r>
              <a:rPr lang="en-US" dirty="0" smtClean="0"/>
              <a:t>Skills</a:t>
            </a:r>
          </a:p>
          <a:p>
            <a:r>
              <a:rPr lang="en-US" dirty="0"/>
              <a:t>Communication Skills</a:t>
            </a:r>
          </a:p>
          <a:p>
            <a:r>
              <a:rPr lang="en-US" dirty="0" smtClean="0"/>
              <a:t>Braille</a:t>
            </a:r>
          </a:p>
          <a:p>
            <a:r>
              <a:rPr lang="en-US" dirty="0"/>
              <a:t>Assistive Technology Skills</a:t>
            </a:r>
          </a:p>
          <a:p>
            <a:endParaRPr lang="en-US" dirty="0"/>
          </a:p>
          <a:p>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05000"/>
            <a:ext cx="4038600" cy="4191000"/>
          </a:xfrm>
        </p:spPr>
      </p:pic>
      <p:sp>
        <p:nvSpPr>
          <p:cNvPr id="2" name="Title 1"/>
          <p:cNvSpPr>
            <a:spLocks noGrp="1"/>
          </p:cNvSpPr>
          <p:nvPr>
            <p:ph type="title"/>
          </p:nvPr>
        </p:nvSpPr>
        <p:spPr/>
        <p:txBody>
          <a:bodyPr/>
          <a:lstStyle/>
          <a:p>
            <a:r>
              <a:rPr lang="en-US" sz="4000" cap="none" dirty="0" smtClean="0"/>
              <a:t>Joseph Kohn Training Center (JKTC)</a:t>
            </a:r>
            <a:endParaRPr lang="en-US" sz="4000" dirty="0"/>
          </a:p>
        </p:txBody>
      </p:sp>
    </p:spTree>
    <p:extLst>
      <p:ext uri="{BB962C8B-B14F-4D97-AF65-F5344CB8AC3E}">
        <p14:creationId xmlns:p14="http://schemas.microsoft.com/office/powerpoint/2010/main" val="12398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marL="45720" indent="0">
              <a:buNone/>
            </a:pPr>
            <a:r>
              <a:rPr lang="en-US" sz="2400" dirty="0" smtClean="0"/>
              <a:t>Program also includes:</a:t>
            </a:r>
          </a:p>
          <a:p>
            <a:r>
              <a:rPr lang="en-US" dirty="0"/>
              <a:t>Vocational </a:t>
            </a:r>
            <a:r>
              <a:rPr lang="en-US" dirty="0" smtClean="0"/>
              <a:t>Counseling</a:t>
            </a:r>
          </a:p>
          <a:p>
            <a:r>
              <a:rPr lang="en-US" dirty="0"/>
              <a:t>Career Assessment</a:t>
            </a:r>
          </a:p>
          <a:p>
            <a:r>
              <a:rPr lang="en-US" dirty="0" smtClean="0"/>
              <a:t>Adjustment </a:t>
            </a:r>
            <a:r>
              <a:rPr lang="en-US" dirty="0"/>
              <a:t>to Vision </a:t>
            </a:r>
            <a:r>
              <a:rPr lang="en-US" dirty="0" smtClean="0"/>
              <a:t>Loss Counseling</a:t>
            </a:r>
            <a:endParaRPr lang="en-US" dirty="0"/>
          </a:p>
          <a:p>
            <a:r>
              <a:rPr lang="en-US" dirty="0"/>
              <a:t>Psychological Services</a:t>
            </a:r>
          </a:p>
          <a:p>
            <a:r>
              <a:rPr lang="en-US" dirty="0"/>
              <a:t>Social Services</a:t>
            </a:r>
          </a:p>
          <a:p>
            <a:r>
              <a:rPr lang="en-US" dirty="0"/>
              <a:t>Community-based work experience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28800"/>
            <a:ext cx="4038600" cy="4419600"/>
          </a:xfrm>
        </p:spPr>
      </p:pic>
      <p:sp>
        <p:nvSpPr>
          <p:cNvPr id="4" name="Title 3"/>
          <p:cNvSpPr>
            <a:spLocks noGrp="1"/>
          </p:cNvSpPr>
          <p:nvPr>
            <p:ph type="title"/>
          </p:nvPr>
        </p:nvSpPr>
        <p:spPr/>
        <p:txBody>
          <a:bodyPr/>
          <a:lstStyle/>
          <a:p>
            <a:r>
              <a:rPr lang="en-US" cap="none" dirty="0" smtClean="0"/>
              <a:t>Joseph Kohn Training Center</a:t>
            </a:r>
            <a:br>
              <a:rPr lang="en-US" cap="none" dirty="0" smtClean="0"/>
            </a:br>
            <a:r>
              <a:rPr lang="en-US" cap="none" dirty="0" smtClean="0"/>
              <a:t>(JKTC)</a:t>
            </a:r>
            <a:endParaRPr lang="en-US" cap="none" dirty="0"/>
          </a:p>
        </p:txBody>
      </p:sp>
    </p:spTree>
    <p:extLst>
      <p:ext uri="{BB962C8B-B14F-4D97-AF65-F5344CB8AC3E}">
        <p14:creationId xmlns:p14="http://schemas.microsoft.com/office/powerpoint/2010/main" val="2258096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48200" y="1828800"/>
            <a:ext cx="4038600" cy="4495800"/>
          </a:xfrm>
        </p:spPr>
      </p:pic>
      <p:sp>
        <p:nvSpPr>
          <p:cNvPr id="4" name="Content Placeholder 3"/>
          <p:cNvSpPr>
            <a:spLocks noGrp="1"/>
          </p:cNvSpPr>
          <p:nvPr>
            <p:ph sz="half" idx="2"/>
          </p:nvPr>
        </p:nvSpPr>
        <p:spPr>
          <a:xfrm>
            <a:off x="365760" y="1676400"/>
            <a:ext cx="4041648" cy="4450080"/>
          </a:xfrm>
        </p:spPr>
        <p:txBody>
          <a:bodyPr>
            <a:normAutofit fontScale="92500" lnSpcReduction="20000"/>
          </a:bodyPr>
          <a:lstStyle/>
          <a:p>
            <a:r>
              <a:rPr lang="en-US" dirty="0" smtClean="0"/>
              <a:t>CBVI administers the federal Randolph-Sheppard Program</a:t>
            </a:r>
          </a:p>
          <a:p>
            <a:r>
              <a:rPr lang="en-US" dirty="0" smtClean="0"/>
              <a:t>NJ </a:t>
            </a:r>
            <a:r>
              <a:rPr lang="en-US" smtClean="0"/>
              <a:t>currently has </a:t>
            </a:r>
            <a:r>
              <a:rPr lang="en-US" dirty="0"/>
              <a:t>54 </a:t>
            </a:r>
            <a:r>
              <a:rPr lang="en-US" dirty="0" smtClean="0"/>
              <a:t>locations managed by individuals who are legally blind</a:t>
            </a:r>
          </a:p>
          <a:p>
            <a:r>
              <a:rPr lang="en-US" dirty="0" smtClean="0"/>
              <a:t>Locations include: Snack Bars, Cafes/cafeterias, and vending machine locations</a:t>
            </a:r>
          </a:p>
          <a:p>
            <a:pPr marL="45720" indent="0">
              <a:buNone/>
            </a:pPr>
            <a:endParaRPr lang="en-US" dirty="0"/>
          </a:p>
          <a:p>
            <a:endParaRPr lang="en-US" dirty="0"/>
          </a:p>
        </p:txBody>
      </p:sp>
      <p:sp>
        <p:nvSpPr>
          <p:cNvPr id="2" name="Title 1"/>
          <p:cNvSpPr>
            <a:spLocks noGrp="1"/>
          </p:cNvSpPr>
          <p:nvPr>
            <p:ph type="title"/>
          </p:nvPr>
        </p:nvSpPr>
        <p:spPr>
          <a:xfrm>
            <a:off x="228600" y="152400"/>
            <a:ext cx="8686800" cy="1447800"/>
          </a:xfrm>
        </p:spPr>
        <p:txBody>
          <a:bodyPr/>
          <a:lstStyle/>
          <a:p>
            <a:r>
              <a:rPr lang="en-US" sz="3600" cap="none" dirty="0" smtClean="0"/>
              <a:t>Business Enterprises New Jersey</a:t>
            </a:r>
            <a:r>
              <a:rPr lang="en-US" sz="3600" dirty="0" smtClean="0"/>
              <a:t/>
            </a:r>
            <a:br>
              <a:rPr lang="en-US" sz="3600" dirty="0" smtClean="0"/>
            </a:br>
            <a:r>
              <a:rPr lang="en-US" sz="2400" dirty="0" smtClean="0"/>
              <a:t> </a:t>
            </a:r>
            <a:r>
              <a:rPr lang="en-US" sz="3600" dirty="0" smtClean="0"/>
              <a:t>(BENJ)</a:t>
            </a:r>
            <a:endParaRPr lang="en-US" sz="3600" dirty="0"/>
          </a:p>
        </p:txBody>
      </p:sp>
    </p:spTree>
    <p:extLst>
      <p:ext uri="{BB962C8B-B14F-4D97-AF65-F5344CB8AC3E}">
        <p14:creationId xmlns:p14="http://schemas.microsoft.com/office/powerpoint/2010/main" val="3234568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smtClean="0"/>
          </a:p>
          <a:p>
            <a:r>
              <a:rPr lang="en-US" sz="2800" dirty="0" smtClean="0"/>
              <a:t>The </a:t>
            </a:r>
            <a:r>
              <a:rPr lang="en-US" sz="2800" dirty="0"/>
              <a:t>mission of the New Jersey Commission for the Blind and Visually Impaired is to promote and provide services in the areas of education, employment, independence and eye health through informed choice and partnership with persons who are blind or visually impaired, their families and the community.</a:t>
            </a:r>
          </a:p>
          <a:p>
            <a:endParaRPr lang="en-US" dirty="0"/>
          </a:p>
          <a:p>
            <a:endParaRPr lang="en-US" dirty="0" smtClean="0"/>
          </a:p>
          <a:p>
            <a:endParaRPr lang="en-US" dirty="0"/>
          </a:p>
        </p:txBody>
      </p:sp>
      <p:sp>
        <p:nvSpPr>
          <p:cNvPr id="4" name="Title 3"/>
          <p:cNvSpPr>
            <a:spLocks noGrp="1"/>
          </p:cNvSpPr>
          <p:nvPr>
            <p:ph type="title"/>
          </p:nvPr>
        </p:nvSpPr>
        <p:spPr/>
        <p:txBody>
          <a:bodyPr/>
          <a:lstStyle/>
          <a:p>
            <a:r>
              <a:rPr lang="en-US" dirty="0" smtClean="0"/>
              <a:t>Mission Statement</a:t>
            </a:r>
            <a:endParaRPr lang="en-US" dirty="0"/>
          </a:p>
        </p:txBody>
      </p:sp>
    </p:spTree>
    <p:extLst>
      <p:ext uri="{BB962C8B-B14F-4D97-AF65-F5344CB8AC3E}">
        <p14:creationId xmlns:p14="http://schemas.microsoft.com/office/powerpoint/2010/main" val="2033324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55000" lnSpcReduction="20000"/>
          </a:bodyPr>
          <a:lstStyle/>
          <a:p>
            <a:pPr marL="45720" indent="0">
              <a:buNone/>
            </a:pPr>
            <a:r>
              <a:rPr lang="en-US" b="1" dirty="0" smtClean="0"/>
              <a:t>CBVI offers:</a:t>
            </a:r>
            <a:endParaRPr lang="en-US" dirty="0"/>
          </a:p>
          <a:p>
            <a:r>
              <a:rPr lang="en-US" dirty="0"/>
              <a:t>Recommendations for assistive technology for people who are blind, </a:t>
            </a:r>
            <a:r>
              <a:rPr lang="en-US" dirty="0" smtClean="0"/>
              <a:t>vision impaired or deaf blind</a:t>
            </a:r>
          </a:p>
          <a:p>
            <a:pPr marL="45720" indent="0">
              <a:buNone/>
            </a:pPr>
            <a:endParaRPr lang="en-US" dirty="0"/>
          </a:p>
          <a:p>
            <a:r>
              <a:rPr lang="en-US" dirty="0"/>
              <a:t>Solutions and tips for daily </a:t>
            </a:r>
            <a:r>
              <a:rPr lang="en-US" dirty="0" smtClean="0"/>
              <a:t>living</a:t>
            </a:r>
          </a:p>
          <a:p>
            <a:pPr marL="45720" indent="0">
              <a:buNone/>
            </a:pPr>
            <a:endParaRPr lang="en-US" dirty="0"/>
          </a:p>
          <a:p>
            <a:r>
              <a:rPr lang="en-US" dirty="0"/>
              <a:t>In-depth training to help you get the most out of your </a:t>
            </a:r>
            <a:r>
              <a:rPr lang="en-US" dirty="0" smtClean="0"/>
              <a:t>technology</a:t>
            </a:r>
          </a:p>
          <a:p>
            <a:pPr marL="45720" indent="0">
              <a:buNone/>
            </a:pPr>
            <a:endParaRPr lang="en-US" dirty="0"/>
          </a:p>
          <a:p>
            <a:r>
              <a:rPr lang="en-US" dirty="0"/>
              <a:t>Equipment demonstrations in our </a:t>
            </a:r>
            <a:r>
              <a:rPr lang="en-US" dirty="0" smtClean="0"/>
              <a:t>Regional Assistive Technology Centers (R-TACs)</a:t>
            </a:r>
          </a:p>
          <a:p>
            <a:pPr marL="45720" indent="0">
              <a:buNone/>
            </a:pPr>
            <a:endParaRPr lang="en-US" dirty="0" smtClean="0"/>
          </a:p>
          <a:p>
            <a:r>
              <a:rPr lang="en-US" dirty="0" smtClean="0"/>
              <a:t>Workplace, classroom or other location </a:t>
            </a:r>
            <a:r>
              <a:rPr lang="en-US" dirty="0"/>
              <a:t>visits to assess lighting and equipment </a:t>
            </a:r>
            <a:r>
              <a:rPr lang="en-US" dirty="0" smtClean="0"/>
              <a:t>placement</a:t>
            </a:r>
          </a:p>
          <a:p>
            <a:pPr marL="45720" indent="0">
              <a:buNone/>
            </a:pPr>
            <a:endParaRPr lang="en-US" dirty="0"/>
          </a:p>
          <a:p>
            <a:r>
              <a:rPr lang="en-US" dirty="0"/>
              <a:t>The opportunity for individuals to test different options and solutions</a:t>
            </a:r>
          </a:p>
          <a:p>
            <a:endParaRPr lang="en-US" dirty="0"/>
          </a:p>
        </p:txBody>
      </p:sp>
      <p:sp>
        <p:nvSpPr>
          <p:cNvPr id="4" name="Title 3"/>
          <p:cNvSpPr>
            <a:spLocks noGrp="1"/>
          </p:cNvSpPr>
          <p:nvPr>
            <p:ph type="title"/>
          </p:nvPr>
        </p:nvSpPr>
        <p:spPr/>
        <p:txBody>
          <a:bodyPr/>
          <a:lstStyle/>
          <a:p>
            <a:r>
              <a:rPr lang="en-US" cap="none" dirty="0" smtClean="0"/>
              <a:t>Assistive Technology Services</a:t>
            </a:r>
            <a:br>
              <a:rPr lang="en-US" cap="none" dirty="0" smtClean="0"/>
            </a:br>
            <a:r>
              <a:rPr lang="en-US" cap="none" dirty="0" smtClean="0"/>
              <a:t>(Access Tech)</a:t>
            </a:r>
            <a:endParaRPr lang="en-US" cap="none"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03860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57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dirty="0"/>
              <a:t>Assists Individuals who are </a:t>
            </a:r>
            <a:r>
              <a:rPr lang="en-US" dirty="0" smtClean="0"/>
              <a:t>Deaf Blind or both hearing and vision impaired, </a:t>
            </a:r>
            <a:r>
              <a:rPr lang="en-US" dirty="0"/>
              <a:t>their parents, counselors, </a:t>
            </a:r>
            <a:r>
              <a:rPr lang="en-US" dirty="0" smtClean="0"/>
              <a:t>educators, employers and the community through </a:t>
            </a:r>
            <a:r>
              <a:rPr lang="en-US" dirty="0"/>
              <a:t>various services</a:t>
            </a:r>
            <a:r>
              <a:rPr lang="en-US" dirty="0" smtClean="0"/>
              <a:t>:</a:t>
            </a:r>
          </a:p>
          <a:p>
            <a:r>
              <a:rPr lang="en-US" dirty="0" smtClean="0"/>
              <a:t>Provision of Functional </a:t>
            </a:r>
            <a:r>
              <a:rPr lang="en-US" dirty="0"/>
              <a:t>Vision Assessments</a:t>
            </a:r>
          </a:p>
          <a:p>
            <a:r>
              <a:rPr lang="en-US" dirty="0" smtClean="0"/>
              <a:t>Participation </a:t>
            </a:r>
            <a:r>
              <a:rPr lang="en-US" dirty="0"/>
              <a:t>in Educational Planning</a:t>
            </a:r>
          </a:p>
          <a:p>
            <a:r>
              <a:rPr lang="en-US" dirty="0" smtClean="0"/>
              <a:t>Employment Counseling and Training </a:t>
            </a:r>
            <a:endParaRPr lang="en-US" dirty="0"/>
          </a:p>
          <a:p>
            <a:r>
              <a:rPr lang="en-US" dirty="0" smtClean="0"/>
              <a:t>Assessments and Provision of Specialized </a:t>
            </a:r>
            <a:r>
              <a:rPr lang="en-US" dirty="0"/>
              <a:t>Adaptive </a:t>
            </a:r>
            <a:r>
              <a:rPr lang="en-US" dirty="0" smtClean="0"/>
              <a:t>Equipment</a:t>
            </a:r>
          </a:p>
          <a:p>
            <a:r>
              <a:rPr lang="en-US" dirty="0" smtClean="0"/>
              <a:t>Community Integration Support</a:t>
            </a:r>
            <a:endParaRPr lang="en-US" dirty="0"/>
          </a:p>
          <a:p>
            <a:r>
              <a:rPr lang="en-US" dirty="0" smtClean="0"/>
              <a:t>In-Service </a:t>
            </a:r>
            <a:r>
              <a:rPr lang="en-US" dirty="0"/>
              <a:t>Presentations</a:t>
            </a:r>
          </a:p>
          <a:p>
            <a:endParaRPr lang="en-US" dirty="0"/>
          </a:p>
          <a:p>
            <a:endParaRPr lang="en-US" dirty="0"/>
          </a:p>
          <a:p>
            <a:endParaRPr lang="en-US" dirty="0"/>
          </a:p>
        </p:txBody>
      </p:sp>
      <p:sp>
        <p:nvSpPr>
          <p:cNvPr id="3" name="Title 2"/>
          <p:cNvSpPr>
            <a:spLocks noGrp="1"/>
          </p:cNvSpPr>
          <p:nvPr>
            <p:ph type="title"/>
          </p:nvPr>
        </p:nvSpPr>
        <p:spPr/>
        <p:txBody>
          <a:bodyPr/>
          <a:lstStyle/>
          <a:p>
            <a:r>
              <a:rPr lang="en-US" cap="none" dirty="0" smtClean="0"/>
              <a:t>Deaf Blind Services</a:t>
            </a:r>
            <a:endParaRPr lang="en-US"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0934" y="4267200"/>
            <a:ext cx="3276600" cy="2087880"/>
          </a:xfrm>
          <a:prstGeom prst="rect">
            <a:avLst/>
          </a:prstGeom>
        </p:spPr>
      </p:pic>
    </p:spTree>
    <p:extLst>
      <p:ext uri="{BB962C8B-B14F-4D97-AF65-F5344CB8AC3E}">
        <p14:creationId xmlns:p14="http://schemas.microsoft.com/office/powerpoint/2010/main" val="2279124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714750" y="2146554"/>
            <a:ext cx="3943350" cy="3305556"/>
          </a:xfrm>
        </p:spPr>
        <p:txBody>
          <a:bodyPr>
            <a:normAutofit fontScale="92500" lnSpcReduction="10000"/>
          </a:bodyPr>
          <a:lstStyle/>
          <a:p>
            <a:pPr marL="0" indent="0">
              <a:buNone/>
            </a:pPr>
            <a:r>
              <a:rPr lang="en-US" sz="2400" dirty="0"/>
              <a:t>Executive Director</a:t>
            </a:r>
          </a:p>
          <a:p>
            <a:pPr marL="0" indent="0">
              <a:buNone/>
            </a:pPr>
            <a:r>
              <a:rPr lang="en-US" dirty="0" smtClean="0"/>
              <a:t>Bernice Davis, </a:t>
            </a:r>
            <a:r>
              <a:rPr lang="en-US" dirty="0" err="1" smtClean="0"/>
              <a:t>Psy.D</a:t>
            </a:r>
            <a:endParaRPr lang="en-US" dirty="0" smtClean="0"/>
          </a:p>
          <a:p>
            <a:pPr marL="0" indent="0">
              <a:buNone/>
            </a:pPr>
            <a:endParaRPr lang="en-US" sz="1050" dirty="0"/>
          </a:p>
          <a:p>
            <a:pPr marL="0" indent="0">
              <a:buNone/>
            </a:pPr>
            <a:r>
              <a:rPr lang="en-US" sz="1800" dirty="0"/>
              <a:t>153 Halsey Street</a:t>
            </a:r>
          </a:p>
          <a:p>
            <a:pPr marL="0" indent="0">
              <a:buNone/>
            </a:pPr>
            <a:r>
              <a:rPr lang="en-US" sz="1800" dirty="0"/>
              <a:t>6</a:t>
            </a:r>
            <a:r>
              <a:rPr lang="en-US" sz="1800" baseline="30000" dirty="0"/>
              <a:t>th</a:t>
            </a:r>
            <a:r>
              <a:rPr lang="en-US" sz="1800" dirty="0"/>
              <a:t> floor</a:t>
            </a:r>
          </a:p>
          <a:p>
            <a:pPr marL="0" indent="0">
              <a:buNone/>
            </a:pPr>
            <a:r>
              <a:rPr lang="en-US" sz="1800" dirty="0"/>
              <a:t>P.O. Box 47017</a:t>
            </a:r>
          </a:p>
          <a:p>
            <a:pPr marL="0" indent="0">
              <a:buNone/>
            </a:pPr>
            <a:r>
              <a:rPr lang="en-US" sz="1800" dirty="0"/>
              <a:t>Newark, NJ 07101</a:t>
            </a:r>
          </a:p>
          <a:p>
            <a:pPr marL="0" indent="0">
              <a:buNone/>
            </a:pPr>
            <a:r>
              <a:rPr lang="en-US" sz="1800" dirty="0"/>
              <a:t>Main Number: 973-648-3333</a:t>
            </a:r>
          </a:p>
          <a:p>
            <a:pPr marL="0" indent="0">
              <a:buNone/>
            </a:pPr>
            <a:r>
              <a:rPr lang="en-US" sz="1800" dirty="0"/>
              <a:t>Toll Free: 877-685-8878</a:t>
            </a:r>
          </a:p>
          <a:p>
            <a:pPr marL="0" indent="0">
              <a:buNone/>
            </a:pPr>
            <a:r>
              <a:rPr lang="en-US" sz="1800" dirty="0"/>
              <a:t>E-Mail: </a:t>
            </a:r>
            <a:r>
              <a:rPr lang="en-US" sz="1800" u="sng" dirty="0" smtClean="0">
                <a:hlinkClick r:id="rId2"/>
              </a:rPr>
              <a:t>askcbvi@dhs.nj.gov</a:t>
            </a:r>
            <a:endParaRPr lang="en-US" sz="1800" u="sng" dirty="0" smtClean="0"/>
          </a:p>
          <a:p>
            <a:pPr marL="0" indent="0">
              <a:buNone/>
            </a:pPr>
            <a:r>
              <a:rPr lang="en-US" sz="1800" dirty="0" smtClean="0"/>
              <a:t>Site</a:t>
            </a:r>
            <a:r>
              <a:rPr lang="en-US" sz="1800" dirty="0"/>
              <a:t>: </a:t>
            </a:r>
            <a:r>
              <a:rPr lang="en-US" sz="1800" u="sng" dirty="0"/>
              <a:t>www.cbvi.nj.gov</a:t>
            </a:r>
          </a:p>
          <a:p>
            <a:pPr marL="0" indent="0">
              <a:buNone/>
            </a:pPr>
            <a:endParaRPr lang="en-US" sz="1350" dirty="0"/>
          </a:p>
          <a:p>
            <a:pPr marL="0" indent="0">
              <a:buNone/>
            </a:pPr>
            <a:endParaRPr lang="en-US" dirty="0"/>
          </a:p>
        </p:txBody>
      </p:sp>
      <p:sp>
        <p:nvSpPr>
          <p:cNvPr id="2" name="Title 1"/>
          <p:cNvSpPr>
            <a:spLocks noGrp="1"/>
          </p:cNvSpPr>
          <p:nvPr>
            <p:ph type="title"/>
          </p:nvPr>
        </p:nvSpPr>
        <p:spPr>
          <a:xfrm>
            <a:off x="1485900" y="533400"/>
            <a:ext cx="6172200" cy="742950"/>
          </a:xfrm>
        </p:spPr>
        <p:txBody>
          <a:bodyPr/>
          <a:lstStyle/>
          <a:p>
            <a:r>
              <a:rPr lang="en-US" sz="3000" cap="none" dirty="0"/>
              <a:t>CBVI Administrative Offices</a:t>
            </a:r>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5887" b="13544"/>
          <a:stretch/>
        </p:blipFill>
        <p:spPr>
          <a:xfrm>
            <a:off x="1295401" y="2228850"/>
            <a:ext cx="2133600" cy="3105150"/>
          </a:xfrm>
        </p:spPr>
      </p:pic>
    </p:spTree>
    <p:extLst>
      <p:ext uri="{BB962C8B-B14F-4D97-AF65-F5344CB8AC3E}">
        <p14:creationId xmlns:p14="http://schemas.microsoft.com/office/powerpoint/2010/main" val="99247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lnSpcReduction="10000"/>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a:t>C</a:t>
            </a:r>
            <a:r>
              <a:rPr lang="en-US" dirty="0" smtClean="0"/>
              <a:t>ommission </a:t>
            </a:r>
            <a:r>
              <a:rPr lang="en-US" dirty="0"/>
              <a:t>for the Blind and Visually Impaired</a:t>
            </a:r>
          </a:p>
          <a:p>
            <a:pPr algn="ctr"/>
            <a:r>
              <a:rPr lang="en-US" dirty="0"/>
              <a:t>Toll Free: 1-877-685-8878</a:t>
            </a:r>
          </a:p>
          <a:p>
            <a:pPr algn="ctr"/>
            <a:r>
              <a:rPr lang="en-US" dirty="0" smtClean="0"/>
              <a:t>www.cbvi.nj.gov</a:t>
            </a:r>
            <a:endParaRPr lang="en-US" dirty="0"/>
          </a:p>
          <a:p>
            <a:pPr algn="ctr"/>
            <a:r>
              <a:rPr lang="en-US" dirty="0"/>
              <a:t>Email: </a:t>
            </a:r>
            <a:r>
              <a:rPr lang="en-US" dirty="0" smtClean="0"/>
              <a:t>askcbvi@dhs.nj.gov</a:t>
            </a:r>
            <a:endParaRPr lang="en-US" dirty="0"/>
          </a:p>
          <a:p>
            <a:pPr algn="ctr"/>
            <a:endParaRPr lang="en-US" dirty="0"/>
          </a:p>
        </p:txBody>
      </p:sp>
      <p:sp>
        <p:nvSpPr>
          <p:cNvPr id="4" name="Title 3"/>
          <p:cNvSpPr>
            <a:spLocks noGrp="1"/>
          </p:cNvSpPr>
          <p:nvPr>
            <p:ph type="title"/>
          </p:nvPr>
        </p:nvSpPr>
        <p:spPr/>
        <p:txBody>
          <a:bodyPr/>
          <a:lstStyle/>
          <a:p>
            <a:r>
              <a:rPr lang="en-US" dirty="0" smtClean="0"/>
              <a:t>Do you </a:t>
            </a:r>
            <a:r>
              <a:rPr lang="en-US" dirty="0"/>
              <a:t>have any additional questions?</a:t>
            </a:r>
          </a:p>
        </p:txBody>
      </p:sp>
      <p:pic>
        <p:nvPicPr>
          <p:cNvPr id="1026" name="Picture 2" descr="C:\Users\kwhitehu\AppData\Local\Microsoft\Windows\Temporary Internet Files\Content.Outlook\NDB5KW8I\DHS facebook logo high res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466" y="1752602"/>
            <a:ext cx="3383280" cy="325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12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42484427"/>
              </p:ext>
            </p:extLst>
          </p:nvPr>
        </p:nvGraphicFramePr>
        <p:xfrm>
          <a:off x="1428750" y="2146697"/>
          <a:ext cx="6305550" cy="330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3000" dirty="0"/>
              <a:t>CBVI</a:t>
            </a:r>
            <a:r>
              <a:rPr lang="en-US" sz="3000" cap="none" dirty="0"/>
              <a:t>’s Consumer Centered </a:t>
            </a:r>
            <a:br>
              <a:rPr lang="en-US" sz="3000" cap="none" dirty="0"/>
            </a:br>
            <a:r>
              <a:rPr lang="en-US" sz="3000" cap="none" dirty="0"/>
              <a:t>Service Programs</a:t>
            </a:r>
            <a:endParaRPr lang="en-US" sz="3000" dirty="0"/>
          </a:p>
        </p:txBody>
      </p:sp>
      <p:pic>
        <p:nvPicPr>
          <p:cNvPr id="5" name="Picture 4"/>
          <p:cNvPicPr>
            <a:picLocks noChangeAspect="1"/>
          </p:cNvPicPr>
          <p:nvPr/>
        </p:nvPicPr>
        <p:blipFill>
          <a:blip r:embed="rId8"/>
          <a:stretch>
            <a:fillRect/>
          </a:stretch>
        </p:blipFill>
        <p:spPr>
          <a:xfrm>
            <a:off x="2045751" y="5510892"/>
            <a:ext cx="5052498" cy="172747"/>
          </a:xfrm>
          <a:prstGeom prst="rect">
            <a:avLst/>
          </a:prstGeom>
        </p:spPr>
      </p:pic>
    </p:spTree>
    <p:extLst>
      <p:ext uri="{BB962C8B-B14F-4D97-AF65-F5344CB8AC3E}">
        <p14:creationId xmlns:p14="http://schemas.microsoft.com/office/powerpoint/2010/main" val="1080970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buNone/>
            </a:pPr>
            <a:endParaRPr lang="en-US" dirty="0"/>
          </a:p>
          <a:p>
            <a:pPr marL="45720" indent="0">
              <a:buNone/>
            </a:pPr>
            <a:r>
              <a:rPr lang="en-US" b="1" dirty="0" smtClean="0"/>
              <a:t>That </a:t>
            </a:r>
            <a:r>
              <a:rPr lang="en-US" b="1" dirty="0"/>
              <a:t>if you are </a:t>
            </a:r>
            <a:r>
              <a:rPr lang="en-US" b="1" dirty="0" smtClean="0"/>
              <a:t>blind, visually impaired </a:t>
            </a:r>
            <a:r>
              <a:rPr lang="en-US" b="1" dirty="0"/>
              <a:t>or </a:t>
            </a:r>
            <a:r>
              <a:rPr lang="en-US" b="1" dirty="0" smtClean="0"/>
              <a:t> deaf blind, the </a:t>
            </a:r>
            <a:r>
              <a:rPr lang="en-US" b="1" dirty="0"/>
              <a:t>Commission for the Blind and Visually Impaired may be able to assist you with:</a:t>
            </a:r>
          </a:p>
          <a:p>
            <a:pPr marL="45720" indent="0">
              <a:buNone/>
            </a:pPr>
            <a:r>
              <a:rPr lang="en-US" dirty="0"/>
              <a:t> </a:t>
            </a:r>
          </a:p>
          <a:p>
            <a:pPr lvl="0"/>
            <a:r>
              <a:rPr lang="en-US" b="1" dirty="0"/>
              <a:t>Vocational Rehabilitation Services</a:t>
            </a:r>
            <a:r>
              <a:rPr lang="en-US" dirty="0"/>
              <a:t> to help you become employable and obtain employment</a:t>
            </a:r>
          </a:p>
          <a:p>
            <a:pPr marL="45720" indent="0">
              <a:buNone/>
            </a:pPr>
            <a:endParaRPr lang="en-US" dirty="0"/>
          </a:p>
          <a:p>
            <a:pPr lvl="0"/>
            <a:r>
              <a:rPr lang="en-US" b="1" dirty="0"/>
              <a:t>Education Services</a:t>
            </a:r>
            <a:r>
              <a:rPr lang="en-US" dirty="0"/>
              <a:t>, when approved by your school district, to help you succeed in your local public school program</a:t>
            </a:r>
          </a:p>
          <a:p>
            <a:pPr marL="45720" indent="0">
              <a:buNone/>
            </a:pPr>
            <a:endParaRPr lang="en-US" dirty="0"/>
          </a:p>
          <a:p>
            <a:pPr lvl="0"/>
            <a:r>
              <a:rPr lang="en-US" b="1" dirty="0"/>
              <a:t>Rehabilitation Teaching</a:t>
            </a:r>
            <a:r>
              <a:rPr lang="en-US" dirty="0"/>
              <a:t> to enable you to manage your household and perform </a:t>
            </a:r>
            <a:r>
              <a:rPr lang="en-US" dirty="0" smtClean="0"/>
              <a:t>tasks </a:t>
            </a:r>
            <a:r>
              <a:rPr lang="en-US" dirty="0"/>
              <a:t>of daily living with impaired vision</a:t>
            </a:r>
          </a:p>
          <a:p>
            <a:pPr marL="45720" indent="0">
              <a:buNone/>
            </a:pPr>
            <a:endParaRPr lang="en-US" dirty="0"/>
          </a:p>
          <a:p>
            <a:pPr lvl="0"/>
            <a:r>
              <a:rPr lang="en-US" b="1" dirty="0"/>
              <a:t>Orientation and Mobility Instruction</a:t>
            </a:r>
            <a:r>
              <a:rPr lang="en-US" dirty="0"/>
              <a:t> to assist you in traveling independently</a:t>
            </a:r>
          </a:p>
          <a:p>
            <a:pPr marL="45720" indent="0">
              <a:buNone/>
            </a:pPr>
            <a:endParaRPr lang="en-US" dirty="0"/>
          </a:p>
          <a:p>
            <a:pPr lvl="0"/>
            <a:r>
              <a:rPr lang="en-US" b="1" dirty="0" smtClean="0"/>
              <a:t>Eye </a:t>
            </a:r>
            <a:r>
              <a:rPr lang="en-US" b="1" dirty="0"/>
              <a:t>Health Services</a:t>
            </a:r>
            <a:r>
              <a:rPr lang="en-US" dirty="0"/>
              <a:t> and related instruction for self-care with insulin injections, etc</a:t>
            </a:r>
            <a:r>
              <a:rPr lang="en-US" dirty="0" smtClean="0"/>
              <a:t>.</a:t>
            </a:r>
          </a:p>
          <a:p>
            <a:pPr lvl="0"/>
            <a:endParaRPr lang="en-US" dirty="0"/>
          </a:p>
          <a:p>
            <a:pPr marL="45720" indent="0">
              <a:buNone/>
            </a:pPr>
            <a:endParaRPr lang="en-US" dirty="0"/>
          </a:p>
        </p:txBody>
      </p:sp>
      <p:sp>
        <p:nvSpPr>
          <p:cNvPr id="4" name="Title 3"/>
          <p:cNvSpPr>
            <a:spLocks noGrp="1"/>
          </p:cNvSpPr>
          <p:nvPr>
            <p:ph type="title"/>
          </p:nvPr>
        </p:nvSpPr>
        <p:spPr/>
        <p:txBody>
          <a:bodyPr/>
          <a:lstStyle/>
          <a:p>
            <a:r>
              <a:rPr lang="en-US" dirty="0" smtClean="0"/>
              <a:t>Did you know?</a:t>
            </a:r>
            <a:endParaRPr lang="en-US" dirty="0"/>
          </a:p>
        </p:txBody>
      </p:sp>
    </p:spTree>
    <p:extLst>
      <p:ext uri="{BB962C8B-B14F-4D97-AF65-F5344CB8AC3E}">
        <p14:creationId xmlns:p14="http://schemas.microsoft.com/office/powerpoint/2010/main" val="288176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1260" cy="1143000"/>
          </a:xfrm>
        </p:spPr>
        <p:txBody>
          <a:bodyPr/>
          <a:lstStyle/>
          <a:p>
            <a:r>
              <a:rPr lang="en-US" sz="4000" cap="none" dirty="0"/>
              <a:t> </a:t>
            </a:r>
            <a:r>
              <a:rPr lang="en-US" sz="4000" cap="none" dirty="0" smtClean="0"/>
              <a:t>Eligibility for CBVI Services</a:t>
            </a:r>
            <a:endParaRPr lang="en-US" sz="4000" dirty="0"/>
          </a:p>
        </p:txBody>
      </p:sp>
      <p:sp>
        <p:nvSpPr>
          <p:cNvPr id="6" name="TextBox 5"/>
          <p:cNvSpPr txBox="1"/>
          <p:nvPr/>
        </p:nvSpPr>
        <p:spPr>
          <a:xfrm>
            <a:off x="639170" y="1679179"/>
            <a:ext cx="7924800" cy="1200329"/>
          </a:xfrm>
          <a:prstGeom prst="rect">
            <a:avLst/>
          </a:prstGeom>
          <a:noFill/>
        </p:spPr>
        <p:txBody>
          <a:bodyPr wrap="square" rtlCol="0">
            <a:spAutoFit/>
          </a:bodyPr>
          <a:lstStyle/>
          <a:p>
            <a:r>
              <a:rPr lang="en-US" sz="2400" dirty="0">
                <a:solidFill>
                  <a:schemeClr val="tx2"/>
                </a:solidFill>
              </a:rPr>
              <a:t>A person may be eligible for services if he or she is experiencing a vision impairment that is affecting his or her </a:t>
            </a:r>
            <a:r>
              <a:rPr lang="en-US" sz="2400" dirty="0" smtClean="0">
                <a:solidFill>
                  <a:schemeClr val="tx2"/>
                </a:solidFill>
              </a:rPr>
              <a:t> ability to perform normal </a:t>
            </a:r>
            <a:r>
              <a:rPr lang="en-US" sz="2400" dirty="0">
                <a:solidFill>
                  <a:schemeClr val="tx2"/>
                </a:solidFill>
              </a:rPr>
              <a:t>daily life activities.</a:t>
            </a:r>
          </a:p>
        </p:txBody>
      </p:sp>
      <p:pic>
        <p:nvPicPr>
          <p:cNvPr id="2050" name="Picture 2" descr="C:\Users\pgaston\AppData\Local\Microsoft\Windows\Temporary Internet Files\Content.IE5\A9U4I8WT\faxina-organizada_mlb-o-3162905716_0920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019" y="3124200"/>
            <a:ext cx="2443238" cy="24050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gaston\AppData\Local\Microsoft\Windows\Temporary Internet Files\Content.IE5\BJXUI89E\school_clipart_boy_writting_115637278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091218"/>
            <a:ext cx="2857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gaston\AppData\Local\Microsoft\Windows\Temporary Internet Files\Content.IE5\4YX2MIIH\children_reading_newspap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200400"/>
            <a:ext cx="2057400" cy="23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32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Application/Referral Procedure</a:t>
            </a:r>
            <a:endParaRPr lang="en-US" dirty="0"/>
          </a:p>
        </p:txBody>
      </p:sp>
      <p:sp>
        <p:nvSpPr>
          <p:cNvPr id="4" name="Rectangle 3"/>
          <p:cNvSpPr/>
          <p:nvPr/>
        </p:nvSpPr>
        <p:spPr>
          <a:xfrm>
            <a:off x="381000" y="1828800"/>
            <a:ext cx="8458200" cy="4755148"/>
          </a:xfrm>
          <a:prstGeom prst="rect">
            <a:avLst/>
          </a:prstGeom>
        </p:spPr>
        <p:txBody>
          <a:bodyPr wrap="square">
            <a:spAutoFit/>
          </a:bodyPr>
          <a:lstStyle/>
          <a:p>
            <a:pPr algn="ctr"/>
            <a:r>
              <a:rPr lang="en-US" b="1" dirty="0"/>
              <a:t> </a:t>
            </a:r>
            <a:r>
              <a:rPr lang="en-US" sz="2000" dirty="0" smtClean="0">
                <a:solidFill>
                  <a:schemeClr val="tx2"/>
                </a:solidFill>
              </a:rPr>
              <a:t>To </a:t>
            </a:r>
            <a:r>
              <a:rPr lang="en-US" sz="2000" dirty="0">
                <a:solidFill>
                  <a:schemeClr val="tx2"/>
                </a:solidFill>
              </a:rPr>
              <a:t>apply or refer someone for services call </a:t>
            </a:r>
            <a:r>
              <a:rPr lang="en-US" sz="2000" dirty="0" smtClean="0">
                <a:solidFill>
                  <a:schemeClr val="tx2"/>
                </a:solidFill>
              </a:rPr>
              <a:t>:</a:t>
            </a:r>
          </a:p>
          <a:p>
            <a:pPr algn="ctr"/>
            <a:endParaRPr lang="en-US" sz="2000" dirty="0" smtClean="0">
              <a:solidFill>
                <a:schemeClr val="tx2"/>
              </a:solidFill>
            </a:endParaRPr>
          </a:p>
          <a:p>
            <a:pPr algn="ctr"/>
            <a:r>
              <a:rPr lang="en-US" sz="2800" b="1" dirty="0" smtClean="0">
                <a:solidFill>
                  <a:schemeClr val="tx2"/>
                </a:solidFill>
              </a:rPr>
              <a:t>877-685-8878</a:t>
            </a:r>
            <a:r>
              <a:rPr lang="en-US" sz="2400" dirty="0" smtClean="0">
                <a:solidFill>
                  <a:schemeClr val="tx2"/>
                </a:solidFill>
              </a:rPr>
              <a:t> </a:t>
            </a:r>
            <a:r>
              <a:rPr lang="en-US" sz="2000" dirty="0">
                <a:solidFill>
                  <a:schemeClr val="tx2"/>
                </a:solidFill>
              </a:rPr>
              <a:t>or </a:t>
            </a:r>
            <a:r>
              <a:rPr lang="en-US" sz="2800" b="1" dirty="0">
                <a:solidFill>
                  <a:schemeClr val="tx2"/>
                </a:solidFill>
              </a:rPr>
              <a:t>973-648-3333</a:t>
            </a:r>
            <a:r>
              <a:rPr lang="en-US" sz="2000" dirty="0">
                <a:solidFill>
                  <a:schemeClr val="tx2"/>
                </a:solidFill>
              </a:rPr>
              <a:t> </a:t>
            </a:r>
            <a:endParaRPr lang="en-US" sz="1000" dirty="0" smtClean="0">
              <a:solidFill>
                <a:schemeClr val="tx2"/>
              </a:solidFill>
            </a:endParaRPr>
          </a:p>
          <a:p>
            <a:pPr algn="ctr"/>
            <a:endParaRPr lang="en-US" sz="800" dirty="0" smtClean="0">
              <a:solidFill>
                <a:schemeClr val="tx2"/>
              </a:solidFill>
            </a:endParaRPr>
          </a:p>
          <a:p>
            <a:pPr algn="ctr"/>
            <a:r>
              <a:rPr lang="en-US" sz="2000" dirty="0" smtClean="0">
                <a:solidFill>
                  <a:schemeClr val="tx2"/>
                </a:solidFill>
              </a:rPr>
              <a:t>and </a:t>
            </a:r>
            <a:r>
              <a:rPr lang="en-US" sz="2000" dirty="0">
                <a:solidFill>
                  <a:schemeClr val="tx2"/>
                </a:solidFill>
              </a:rPr>
              <a:t>you will be referred to a local CBVI service center. </a:t>
            </a:r>
            <a:endParaRPr lang="en-US" sz="1000" dirty="0" smtClean="0">
              <a:solidFill>
                <a:schemeClr val="tx2"/>
              </a:solidFill>
            </a:endParaRPr>
          </a:p>
          <a:p>
            <a:pPr algn="ctr"/>
            <a:endParaRPr lang="en-US" sz="2000" dirty="0" smtClean="0">
              <a:solidFill>
                <a:schemeClr val="tx2"/>
              </a:solidFill>
            </a:endParaRPr>
          </a:p>
          <a:p>
            <a:pPr algn="ctr"/>
            <a:r>
              <a:rPr lang="en-US" sz="2000" dirty="0" smtClean="0">
                <a:solidFill>
                  <a:schemeClr val="tx2"/>
                </a:solidFill>
              </a:rPr>
              <a:t>Please </a:t>
            </a:r>
            <a:r>
              <a:rPr lang="en-US" sz="2000" dirty="0">
                <a:solidFill>
                  <a:schemeClr val="tx2"/>
                </a:solidFill>
              </a:rPr>
              <a:t>be prepared to provide the following information</a:t>
            </a:r>
            <a:r>
              <a:rPr lang="en-US" sz="2000" dirty="0" smtClean="0">
                <a:solidFill>
                  <a:schemeClr val="tx2"/>
                </a:solidFill>
              </a:rPr>
              <a:t>:</a:t>
            </a:r>
            <a:endParaRPr lang="en-US" sz="800" dirty="0" smtClean="0">
              <a:solidFill>
                <a:schemeClr val="tx2"/>
              </a:solidFill>
            </a:endParaRPr>
          </a:p>
          <a:p>
            <a:pPr algn="ctr"/>
            <a:endParaRPr lang="en-US" sz="700" dirty="0">
              <a:solidFill>
                <a:schemeClr val="tx2"/>
              </a:solidFill>
            </a:endParaRPr>
          </a:p>
          <a:p>
            <a:pPr marL="342900" indent="-342900">
              <a:buFont typeface="Symbol"/>
              <a:buChar char="°"/>
            </a:pPr>
            <a:r>
              <a:rPr lang="en-US" sz="2000" dirty="0" smtClean="0">
                <a:solidFill>
                  <a:schemeClr val="tx2"/>
                </a:solidFill>
              </a:rPr>
              <a:t>Applicant's </a:t>
            </a:r>
            <a:r>
              <a:rPr lang="en-US" sz="2000" dirty="0">
                <a:solidFill>
                  <a:schemeClr val="tx2"/>
                </a:solidFill>
              </a:rPr>
              <a:t>name, telephone number and Social Security </a:t>
            </a:r>
            <a:r>
              <a:rPr lang="en-US" sz="2000" dirty="0" smtClean="0">
                <a:solidFill>
                  <a:schemeClr val="tx2"/>
                </a:solidFill>
              </a:rPr>
              <a:t>number</a:t>
            </a:r>
          </a:p>
          <a:p>
            <a:pPr marL="342900" indent="-342900">
              <a:buFont typeface="Symbol"/>
              <a:buChar char="°"/>
            </a:pPr>
            <a:endParaRPr lang="en-US" sz="2000" dirty="0">
              <a:solidFill>
                <a:schemeClr val="tx2"/>
              </a:solidFill>
            </a:endParaRPr>
          </a:p>
          <a:p>
            <a:pPr marL="342900" indent="-342900">
              <a:buFont typeface="Symbol"/>
              <a:buChar char="°"/>
            </a:pPr>
            <a:r>
              <a:rPr lang="en-US" sz="2000" dirty="0" smtClean="0">
                <a:solidFill>
                  <a:schemeClr val="tx2"/>
                </a:solidFill>
              </a:rPr>
              <a:t>Applicant's </a:t>
            </a:r>
            <a:r>
              <a:rPr lang="en-US" sz="2000" dirty="0">
                <a:solidFill>
                  <a:schemeClr val="tx2"/>
                </a:solidFill>
              </a:rPr>
              <a:t>address, including county of residence and zip code</a:t>
            </a:r>
            <a:r>
              <a:rPr lang="en-US" sz="2000" dirty="0" smtClean="0">
                <a:solidFill>
                  <a:schemeClr val="tx2"/>
                </a:solidFill>
              </a:rPr>
              <a:t>.</a:t>
            </a:r>
          </a:p>
          <a:p>
            <a:pPr marL="342900" indent="-342900">
              <a:buFont typeface="Symbol"/>
              <a:buChar char="°"/>
            </a:pPr>
            <a:endParaRPr lang="en-US" sz="2000" dirty="0" smtClean="0">
              <a:solidFill>
                <a:schemeClr val="tx2"/>
              </a:solidFill>
            </a:endParaRPr>
          </a:p>
          <a:p>
            <a:pPr algn="ctr"/>
            <a:r>
              <a:rPr lang="en-US" sz="2000" dirty="0" smtClean="0">
                <a:solidFill>
                  <a:schemeClr val="tx2"/>
                </a:solidFill>
              </a:rPr>
              <a:t>It would also be helpful if you are able to provide:</a:t>
            </a:r>
          </a:p>
          <a:p>
            <a:pPr marL="342900" indent="-342900">
              <a:buFont typeface="Symbol"/>
              <a:buChar char="°"/>
            </a:pPr>
            <a:r>
              <a:rPr lang="en-US" sz="2000" dirty="0" smtClean="0">
                <a:solidFill>
                  <a:schemeClr val="tx2"/>
                </a:solidFill>
              </a:rPr>
              <a:t>Description </a:t>
            </a:r>
            <a:r>
              <a:rPr lang="en-US" sz="2000" dirty="0">
                <a:solidFill>
                  <a:schemeClr val="tx2"/>
                </a:solidFill>
              </a:rPr>
              <a:t>of applicant's vision impairment </a:t>
            </a:r>
            <a:endParaRPr lang="en-US" sz="2000" dirty="0" smtClean="0">
              <a:solidFill>
                <a:schemeClr val="tx2"/>
              </a:solidFill>
            </a:endParaRPr>
          </a:p>
          <a:p>
            <a:pPr marL="342900" indent="-342900">
              <a:buFont typeface="Symbol"/>
              <a:buChar char="°"/>
            </a:pPr>
            <a:endParaRPr lang="en-US" sz="2000" dirty="0">
              <a:solidFill>
                <a:schemeClr val="tx2"/>
              </a:solidFill>
            </a:endParaRPr>
          </a:p>
          <a:p>
            <a:r>
              <a:rPr lang="en-US" sz="2000" dirty="0">
                <a:solidFill>
                  <a:schemeClr val="tx2"/>
                </a:solidFill>
                <a:sym typeface="Symbol"/>
              </a:rPr>
              <a:t></a:t>
            </a:r>
            <a:r>
              <a:rPr lang="en-US" sz="2000" dirty="0">
                <a:solidFill>
                  <a:schemeClr val="tx2"/>
                </a:solidFill>
              </a:rPr>
              <a:t>     </a:t>
            </a:r>
            <a:r>
              <a:rPr lang="en-US" sz="2000" dirty="0" smtClean="0">
                <a:solidFill>
                  <a:schemeClr val="tx2"/>
                </a:solidFill>
              </a:rPr>
              <a:t>Name </a:t>
            </a:r>
            <a:r>
              <a:rPr lang="en-US" sz="2000" dirty="0">
                <a:solidFill>
                  <a:schemeClr val="tx2"/>
                </a:solidFill>
              </a:rPr>
              <a:t>and address of the applicant’s eye care professional</a:t>
            </a:r>
          </a:p>
        </p:txBody>
      </p:sp>
      <p:pic>
        <p:nvPicPr>
          <p:cNvPr id="2051" name="Picture 3" descr="C:\Users\pgaston\AppData\Local\Microsoft\Windows\Temporary Internet Files\Content.IE5\A9U4I8WT\2654801951_9ca1c981a6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865763"/>
            <a:ext cx="88046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gaston\AppData\Local\Microsoft\Windows\Temporary Internet Files\Content.IE5\IGLBAGX0\cordless_phone_pixel_icon_by_pcross-d7an3q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1" y="1828799"/>
            <a:ext cx="1092958" cy="117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0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300" cap="none" dirty="0"/>
              <a:t>Regional Office Information</a:t>
            </a:r>
          </a:p>
        </p:txBody>
      </p:sp>
      <p:sp>
        <p:nvSpPr>
          <p:cNvPr id="7" name="Content Placeholder 6"/>
          <p:cNvSpPr>
            <a:spLocks noGrp="1"/>
          </p:cNvSpPr>
          <p:nvPr>
            <p:ph idx="4294967295"/>
          </p:nvPr>
        </p:nvSpPr>
        <p:spPr>
          <a:xfrm>
            <a:off x="309717" y="1905000"/>
            <a:ext cx="8681883" cy="4190999"/>
          </a:xfrm>
        </p:spPr>
        <p:txBody>
          <a:bodyPr>
            <a:normAutofit fontScale="25000" lnSpcReduction="20000"/>
          </a:bodyPr>
          <a:lstStyle/>
          <a:p>
            <a:r>
              <a:rPr lang="en-US" sz="4800" b="1" dirty="0">
                <a:solidFill>
                  <a:schemeClr val="tx2">
                    <a:lumMod val="75000"/>
                  </a:schemeClr>
                </a:solidFill>
              </a:rPr>
              <a:t>Newark Regional Office:</a:t>
            </a:r>
            <a:endParaRPr lang="en-US" sz="4800" dirty="0">
              <a:solidFill>
                <a:schemeClr val="tx2">
                  <a:lumMod val="75000"/>
                </a:schemeClr>
              </a:solidFill>
            </a:endParaRPr>
          </a:p>
          <a:p>
            <a:pPr lvl="1"/>
            <a:r>
              <a:rPr lang="en-US" sz="4800" dirty="0" smtClean="0"/>
              <a:t>Serving: Bergen</a:t>
            </a:r>
            <a:r>
              <a:rPr lang="en-US" sz="4800" dirty="0"/>
              <a:t>, Essex, Hudson, Morris, Passaic, Sussex, and Warren counties</a:t>
            </a:r>
          </a:p>
          <a:p>
            <a:pPr lvl="1"/>
            <a:r>
              <a:rPr lang="en-US" sz="4800" dirty="0"/>
              <a:t>Address: 153 Halsey Street 5th fl. Newark, NJ 07101   Phone:  973-648-2111</a:t>
            </a:r>
          </a:p>
          <a:p>
            <a:pPr lvl="1"/>
            <a:r>
              <a:rPr lang="en-US" sz="4800" b="1" dirty="0"/>
              <a:t>Administrator: Aaliyah Dent  </a:t>
            </a:r>
            <a:r>
              <a:rPr lang="en-US" sz="4800" b="1" u="sng" dirty="0">
                <a:solidFill>
                  <a:srgbClr val="FF0000"/>
                </a:solidFill>
                <a:hlinkClick r:id="rId3"/>
              </a:rPr>
              <a:t>Aaliyah.Dent@dhs.</a:t>
            </a:r>
            <a:r>
              <a:rPr lang="en-US" sz="4800" b="1" u="sng" dirty="0">
                <a:solidFill>
                  <a:srgbClr val="FF0000"/>
                </a:solidFill>
              </a:rPr>
              <a:t>nj.gov</a:t>
            </a:r>
            <a:endParaRPr lang="en-US" sz="4800" dirty="0"/>
          </a:p>
          <a:p>
            <a:pPr lvl="1"/>
            <a:r>
              <a:rPr lang="en-US" sz="4800" dirty="0"/>
              <a:t>Send eye examination reports to: </a:t>
            </a:r>
            <a:r>
              <a:rPr lang="en-US" sz="4800" b="1" u="sng" dirty="0">
                <a:hlinkClick r:id="rId3"/>
              </a:rPr>
              <a:t>CBVI-ER-NRO@dhs.nj.gov</a:t>
            </a:r>
            <a:r>
              <a:rPr lang="en-US" sz="4800" b="1" dirty="0"/>
              <a:t> </a:t>
            </a:r>
          </a:p>
          <a:p>
            <a:pPr marL="274320" lvl="1" indent="0">
              <a:buNone/>
            </a:pPr>
            <a:endParaRPr lang="en-US" sz="4800" dirty="0"/>
          </a:p>
          <a:p>
            <a:r>
              <a:rPr lang="en-US" sz="4800" b="1" dirty="0">
                <a:solidFill>
                  <a:schemeClr val="tx2">
                    <a:lumMod val="75000"/>
                  </a:schemeClr>
                </a:solidFill>
              </a:rPr>
              <a:t>Central Regional Office</a:t>
            </a:r>
            <a:endParaRPr lang="en-US" sz="4800" dirty="0">
              <a:solidFill>
                <a:schemeClr val="tx2">
                  <a:lumMod val="75000"/>
                </a:schemeClr>
              </a:solidFill>
            </a:endParaRPr>
          </a:p>
          <a:p>
            <a:pPr lvl="1"/>
            <a:r>
              <a:rPr lang="en-US" sz="4800" dirty="0" smtClean="0"/>
              <a:t>Serving: Hunterdon</a:t>
            </a:r>
            <a:r>
              <a:rPr lang="en-US" sz="4800" dirty="0"/>
              <a:t>, Middlesex, Monmouth, Ocean, Somerset, and Union </a:t>
            </a:r>
            <a:r>
              <a:rPr lang="en-US" sz="4800" dirty="0" smtClean="0"/>
              <a:t>counties</a:t>
            </a:r>
            <a:endParaRPr lang="en-US" sz="4800" dirty="0"/>
          </a:p>
          <a:p>
            <a:pPr lvl="1"/>
            <a:r>
              <a:rPr lang="en-US" sz="4800" dirty="0"/>
              <a:t>Address: 100 Daniels Way, Freehold, NJ 07728  Phone: </a:t>
            </a:r>
            <a:r>
              <a:rPr lang="en-US" sz="4800" dirty="0" smtClean="0"/>
              <a:t>732-308-4001</a:t>
            </a:r>
            <a:r>
              <a:rPr lang="en-US" sz="4800" dirty="0"/>
              <a:t> </a:t>
            </a:r>
          </a:p>
          <a:p>
            <a:pPr lvl="1"/>
            <a:r>
              <a:rPr lang="en-US" sz="4800" b="1" dirty="0"/>
              <a:t>Administrator: John Reiff  </a:t>
            </a:r>
            <a:r>
              <a:rPr lang="en-US" sz="4800" b="1" u="sng" dirty="0">
                <a:solidFill>
                  <a:srgbClr val="FF0000"/>
                </a:solidFill>
                <a:hlinkClick r:id="rId3"/>
              </a:rPr>
              <a:t>John.Reiff@dhs.</a:t>
            </a:r>
            <a:r>
              <a:rPr lang="en-US" sz="4800" b="1" u="sng" dirty="0">
                <a:solidFill>
                  <a:srgbClr val="FF0000"/>
                </a:solidFill>
              </a:rPr>
              <a:t>nj.gov</a:t>
            </a:r>
            <a:r>
              <a:rPr lang="en-US" sz="4800" dirty="0">
                <a:solidFill>
                  <a:srgbClr val="FF0000"/>
                </a:solidFill>
              </a:rPr>
              <a:t> </a:t>
            </a:r>
          </a:p>
          <a:p>
            <a:pPr lvl="1"/>
            <a:r>
              <a:rPr lang="en-US" sz="4800" dirty="0"/>
              <a:t>Send eye examination reports to: </a:t>
            </a:r>
            <a:r>
              <a:rPr lang="en-US" sz="4800" b="1" dirty="0">
                <a:solidFill>
                  <a:srgbClr val="FF0000"/>
                </a:solidFill>
                <a:hlinkClick r:id="rId3"/>
              </a:rPr>
              <a:t>CBVI-ER-CRO@dhs.nj.gov</a:t>
            </a:r>
            <a:endParaRPr lang="en-US" sz="4800" dirty="0"/>
          </a:p>
          <a:p>
            <a:pPr marL="34290" indent="0">
              <a:buNone/>
            </a:pPr>
            <a:r>
              <a:rPr lang="en-US" sz="4800" dirty="0"/>
              <a:t> </a:t>
            </a:r>
          </a:p>
          <a:p>
            <a:r>
              <a:rPr lang="en-US" sz="4800" b="1" dirty="0">
                <a:solidFill>
                  <a:schemeClr val="tx2">
                    <a:lumMod val="75000"/>
                  </a:schemeClr>
                </a:solidFill>
              </a:rPr>
              <a:t>Southern Regional Office </a:t>
            </a:r>
            <a:endParaRPr lang="en-US" sz="4800" dirty="0">
              <a:solidFill>
                <a:schemeClr val="tx2">
                  <a:lumMod val="75000"/>
                </a:schemeClr>
              </a:solidFill>
            </a:endParaRPr>
          </a:p>
          <a:p>
            <a:pPr lvl="1"/>
            <a:r>
              <a:rPr lang="en-US" sz="4800" dirty="0" smtClean="0"/>
              <a:t>Serving: Atlantic</a:t>
            </a:r>
            <a:r>
              <a:rPr lang="en-US" sz="4800" dirty="0"/>
              <a:t>, Burlington, Camden, </a:t>
            </a:r>
            <a:r>
              <a:rPr lang="en-US" sz="4800" dirty="0" smtClean="0"/>
              <a:t>Cape </a:t>
            </a:r>
            <a:r>
              <a:rPr lang="en-US" sz="4800" dirty="0"/>
              <a:t>May, Cumberland, Gloucester, </a:t>
            </a:r>
            <a:r>
              <a:rPr lang="en-US" sz="4800" dirty="0" smtClean="0"/>
              <a:t>Mercer and </a:t>
            </a:r>
            <a:r>
              <a:rPr lang="en-US" sz="4800" dirty="0"/>
              <a:t>Salem </a:t>
            </a:r>
            <a:r>
              <a:rPr lang="en-US" sz="4800" dirty="0" smtClean="0"/>
              <a:t> </a:t>
            </a:r>
            <a:r>
              <a:rPr lang="en-US" sz="4800" dirty="0"/>
              <a:t>counties </a:t>
            </a:r>
          </a:p>
          <a:p>
            <a:pPr lvl="1"/>
            <a:r>
              <a:rPr lang="en-US" sz="4800" dirty="0"/>
              <a:t>Address: 2201 Route 38 East, Suite 600 Cherry Hill, NJ 08002  Phone: 856-482-3700</a:t>
            </a:r>
            <a:r>
              <a:rPr lang="en-US" sz="4800" b="1" dirty="0"/>
              <a:t> </a:t>
            </a:r>
            <a:endParaRPr lang="en-US" sz="4800" dirty="0"/>
          </a:p>
          <a:p>
            <a:pPr lvl="1"/>
            <a:r>
              <a:rPr lang="en-US" sz="4800" b="1" dirty="0"/>
              <a:t>Administrator:   Diana Cortez  </a:t>
            </a:r>
            <a:r>
              <a:rPr lang="en-US" sz="4800" b="1" u="sng" dirty="0">
                <a:solidFill>
                  <a:srgbClr val="FF0000"/>
                </a:solidFill>
                <a:hlinkClick r:id="rId3"/>
              </a:rPr>
              <a:t>Diana.Cortez@dhs.</a:t>
            </a:r>
            <a:r>
              <a:rPr lang="en-US" sz="4800" b="1" u="sng" dirty="0">
                <a:solidFill>
                  <a:srgbClr val="FF0000"/>
                </a:solidFill>
              </a:rPr>
              <a:t>nj.gov</a:t>
            </a:r>
            <a:r>
              <a:rPr lang="en-US" sz="4800" b="1" dirty="0">
                <a:solidFill>
                  <a:srgbClr val="FF0000"/>
                </a:solidFill>
              </a:rPr>
              <a:t>  </a:t>
            </a:r>
            <a:endParaRPr lang="en-US" sz="4800" dirty="0">
              <a:solidFill>
                <a:srgbClr val="FF0000"/>
              </a:solidFill>
            </a:endParaRPr>
          </a:p>
          <a:p>
            <a:pPr lvl="1"/>
            <a:r>
              <a:rPr lang="en-US" sz="4800" b="1" i="1" u="sng" dirty="0"/>
              <a:t>Atlantic City Satellite Office </a:t>
            </a:r>
            <a:r>
              <a:rPr lang="en-US" sz="4800" i="1" u="sng" dirty="0"/>
              <a:t>–</a:t>
            </a:r>
          </a:p>
          <a:p>
            <a:pPr lvl="1"/>
            <a:r>
              <a:rPr lang="en-US" sz="4800" i="1" u="sng" dirty="0"/>
              <a:t> </a:t>
            </a:r>
            <a:r>
              <a:rPr lang="en-US" sz="4800" dirty="0"/>
              <a:t>Address: 1300 Atlantic Avenue 3rd Floor, Atlantic City, NJ 08401  Phone:  609-441-3074</a:t>
            </a:r>
          </a:p>
          <a:p>
            <a:pPr lvl="1"/>
            <a:r>
              <a:rPr lang="en-US" sz="4800" dirty="0"/>
              <a:t>Send eye examination reports to</a:t>
            </a:r>
            <a:r>
              <a:rPr lang="en-US" sz="4800" b="1" dirty="0"/>
              <a:t>:  </a:t>
            </a:r>
            <a:r>
              <a:rPr lang="en-US" sz="4800" b="1" dirty="0">
                <a:solidFill>
                  <a:srgbClr val="FF0000"/>
                </a:solidFill>
                <a:hlinkClick r:id="rId3"/>
              </a:rPr>
              <a:t>CBVI-ER-SRO@dhs.nj.gov</a:t>
            </a:r>
            <a:endParaRPr lang="en-US" sz="4800" b="1" dirty="0">
              <a:solidFill>
                <a:srgbClr val="FF0000"/>
              </a:solidFill>
            </a:endParaRPr>
          </a:p>
          <a:p>
            <a:pPr marL="1645920" lvl="8" indent="0">
              <a:buNone/>
            </a:pPr>
            <a:r>
              <a:rPr lang="en-US" sz="4350" b="1" dirty="0">
                <a:solidFill>
                  <a:srgbClr val="FF0000"/>
                </a:solidFill>
              </a:rPr>
              <a:t>                                                     </a:t>
            </a:r>
            <a:r>
              <a:rPr lang="en-US" sz="2700" dirty="0">
                <a:solidFill>
                  <a:schemeClr val="tx1"/>
                </a:solidFill>
              </a:rPr>
              <a:t>(PICTURE: NJ County Map)</a:t>
            </a:r>
          </a:p>
          <a:p>
            <a:pPr lvl="1"/>
            <a:endParaRPr lang="en-US" sz="3000" dirty="0">
              <a:solidFill>
                <a:schemeClr val="tx1"/>
              </a:solidFill>
            </a:endParaRPr>
          </a:p>
          <a:p>
            <a:r>
              <a:rPr lang="en-US" b="1" dirty="0"/>
              <a:t> </a:t>
            </a:r>
            <a:endParaRPr lang="en-US" dirty="0"/>
          </a:p>
          <a:p>
            <a:pPr lvl="1"/>
            <a:endParaRPr lang="en-US" dirty="0" smtClean="0"/>
          </a:p>
          <a:p>
            <a:pPr marL="274320" lvl="1" indent="0">
              <a:buNone/>
            </a:pPr>
            <a:r>
              <a:rPr lang="en-US" sz="2400" dirty="0">
                <a:solidFill>
                  <a:schemeClr val="tx2">
                    <a:lumMod val="75000"/>
                  </a:schemeClr>
                </a:solidFill>
              </a:rPr>
              <a:t>)</a:t>
            </a:r>
          </a:p>
          <a:p>
            <a:pPr marL="274320" lvl="1" indent="0">
              <a:buNone/>
            </a:pPr>
            <a:endParaRPr lang="en-US" dirty="0"/>
          </a:p>
          <a:p>
            <a:pPr lvl="1"/>
            <a:endParaRPr lang="en-US" dirty="0"/>
          </a:p>
          <a:p>
            <a:pPr lvl="1" algn="ctr"/>
            <a:endParaRPr lang="en-US" dirty="0"/>
          </a:p>
          <a:p>
            <a:pPr lvl="1"/>
            <a:endParaRPr lang="en-US" dirty="0"/>
          </a:p>
        </p:txBody>
      </p:sp>
      <p:sp>
        <p:nvSpPr>
          <p:cNvPr id="4" name="Rectangle 3"/>
          <p:cNvSpPr/>
          <p:nvPr/>
        </p:nvSpPr>
        <p:spPr>
          <a:xfrm>
            <a:off x="2857500" y="-5149595"/>
            <a:ext cx="3429000" cy="923330"/>
          </a:xfrm>
          <a:prstGeom prst="rect">
            <a:avLst/>
          </a:prstGeom>
        </p:spPr>
        <p:txBody>
          <a:bodyPr>
            <a:spAutoFit/>
          </a:bodyPr>
          <a:lstStyle/>
          <a:p>
            <a:r>
              <a:rPr lang="en-US" sz="1350" dirty="0"/>
              <a:t>  </a:t>
            </a:r>
          </a:p>
          <a:p>
            <a:r>
              <a:rPr lang="en-US" sz="1350" dirty="0"/>
              <a:t> </a:t>
            </a:r>
          </a:p>
          <a:p>
            <a:r>
              <a:rPr lang="en-US" sz="1350" dirty="0"/>
              <a:t> </a:t>
            </a:r>
            <a:r>
              <a:rPr lang="en-US" sz="1350" b="1" dirty="0"/>
              <a:t> </a:t>
            </a:r>
            <a:endParaRPr lang="en-US" sz="1350" dirty="0"/>
          </a:p>
          <a:p>
            <a:r>
              <a:rPr lang="en-US" sz="1350" b="1" dirty="0"/>
              <a:t> </a:t>
            </a:r>
            <a:endParaRPr lang="en-US" sz="1350" dirty="0"/>
          </a:p>
        </p:txBody>
      </p:sp>
      <p:pic>
        <p:nvPicPr>
          <p:cNvPr id="9" name="Picture 8"/>
          <p:cNvPicPr>
            <a:picLocks noChangeAspect="1"/>
          </p:cNvPicPr>
          <p:nvPr/>
        </p:nvPicPr>
        <p:blipFill>
          <a:blip r:embed="rId4"/>
          <a:stretch>
            <a:fillRect/>
          </a:stretch>
        </p:blipFill>
        <p:spPr>
          <a:xfrm>
            <a:off x="7722108" y="2146553"/>
            <a:ext cx="1132455" cy="2003576"/>
          </a:xfrm>
          <a:prstGeom prst="rect">
            <a:avLst/>
          </a:prstGeom>
        </p:spPr>
      </p:pic>
    </p:spTree>
    <p:extLst>
      <p:ext uri="{BB962C8B-B14F-4D97-AF65-F5344CB8AC3E}">
        <p14:creationId xmlns:p14="http://schemas.microsoft.com/office/powerpoint/2010/main" val="244517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5760" y="1752600"/>
            <a:ext cx="4041648" cy="4373880"/>
          </a:xfrm>
        </p:spPr>
        <p:txBody>
          <a:bodyPr>
            <a:normAutofit/>
          </a:bodyPr>
          <a:lstStyle/>
          <a:p>
            <a:r>
              <a:rPr lang="en-US" sz="2400" dirty="0"/>
              <a:t>In </a:t>
            </a:r>
            <a:r>
              <a:rPr lang="en-US" sz="2400" dirty="0" smtClean="0"/>
              <a:t>Home Instruction in Daily Living Skills</a:t>
            </a:r>
          </a:p>
          <a:p>
            <a:r>
              <a:rPr lang="en-US" sz="2400" dirty="0" smtClean="0"/>
              <a:t>Instruction </a:t>
            </a:r>
            <a:r>
              <a:rPr lang="en-US" sz="2400" dirty="0"/>
              <a:t>for </a:t>
            </a:r>
            <a:r>
              <a:rPr lang="en-US" sz="2400" dirty="0" smtClean="0"/>
              <a:t>Safe Independent Travel</a:t>
            </a:r>
          </a:p>
          <a:p>
            <a:r>
              <a:rPr lang="en-US" sz="2400" dirty="0" smtClean="0"/>
              <a:t>Child Care Skills</a:t>
            </a:r>
          </a:p>
          <a:p>
            <a:r>
              <a:rPr lang="en-US" sz="2400" dirty="0" smtClean="0"/>
              <a:t>Instruction in Communication Methods</a:t>
            </a:r>
          </a:p>
          <a:p>
            <a:r>
              <a:rPr lang="en-US" sz="2400" dirty="0" smtClean="0"/>
              <a:t>Referral to Community Resources</a:t>
            </a:r>
          </a:p>
          <a:p>
            <a:endParaRPr lang="en-US" dirty="0"/>
          </a:p>
        </p:txBody>
      </p:sp>
      <p:sp>
        <p:nvSpPr>
          <p:cNvPr id="2" name="Title 1"/>
          <p:cNvSpPr>
            <a:spLocks noGrp="1"/>
          </p:cNvSpPr>
          <p:nvPr>
            <p:ph type="title"/>
          </p:nvPr>
        </p:nvSpPr>
        <p:spPr>
          <a:xfrm>
            <a:off x="457200" y="304800"/>
            <a:ext cx="8229600" cy="990600"/>
          </a:xfrm>
        </p:spPr>
        <p:txBody>
          <a:bodyPr/>
          <a:lstStyle/>
          <a:p>
            <a:r>
              <a:rPr lang="en-US" sz="4000" dirty="0"/>
              <a:t>Independent Living Services</a:t>
            </a:r>
          </a:p>
        </p:txBody>
      </p:sp>
      <p:sp>
        <p:nvSpPr>
          <p:cNvPr id="3" name="Content Placeholder 2"/>
          <p:cNvSpPr>
            <a:spLocks noGrp="1"/>
          </p:cNvSpPr>
          <p:nvPr>
            <p:ph sz="half" idx="1"/>
          </p:nvPr>
        </p:nvSpPr>
        <p:spPr/>
        <p:txBody>
          <a:bodyPr/>
          <a:lstStyle/>
          <a:p>
            <a:endParaRPr lang="en-US" dirty="0"/>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752600"/>
            <a:ext cx="3175864" cy="4406900"/>
          </a:xfrm>
          <a:prstGeom prst="rect">
            <a:avLst/>
          </a:prstGeom>
        </p:spPr>
      </p:pic>
    </p:spTree>
    <p:extLst>
      <p:ext uri="{BB962C8B-B14F-4D97-AF65-F5344CB8AC3E}">
        <p14:creationId xmlns:p14="http://schemas.microsoft.com/office/powerpoint/2010/main" val="746277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4038600" cy="3931134"/>
          </a:xfrm>
        </p:spPr>
        <p:txBody>
          <a:bodyPr>
            <a:normAutofit fontScale="47500" lnSpcReduction="20000"/>
          </a:bodyPr>
          <a:lstStyle/>
          <a:p>
            <a:r>
              <a:rPr lang="en-US" sz="2550" dirty="0"/>
              <a:t>ASPIRE is a </a:t>
            </a:r>
            <a:r>
              <a:rPr lang="en-US" sz="2550" dirty="0" smtClean="0"/>
              <a:t>statewide </a:t>
            </a:r>
            <a:r>
              <a:rPr lang="en-US" sz="2550" dirty="0"/>
              <a:t>network of peer support groups that provide individuals who are living with vision loss the opportunity to gain the necessary coping skills, information, and education needed to thrive.</a:t>
            </a:r>
          </a:p>
          <a:p>
            <a:pPr marL="34290" indent="0">
              <a:buNone/>
            </a:pPr>
            <a:endParaRPr lang="en-US" sz="2550" dirty="0"/>
          </a:p>
          <a:p>
            <a:r>
              <a:rPr lang="en-US" sz="2550" dirty="0"/>
              <a:t>ASPIRE is administered by the Independent Living Unit of CBVI, and is geared towards people with vision loss 55 years or older, but is also available to all adults interested in attending</a:t>
            </a:r>
          </a:p>
          <a:p>
            <a:pPr marL="34290" indent="0">
              <a:buNone/>
            </a:pPr>
            <a:endParaRPr lang="en-US" sz="2550" dirty="0"/>
          </a:p>
          <a:p>
            <a:r>
              <a:rPr lang="en-US" sz="2550" dirty="0"/>
              <a:t>ASPIRE offers individuals with vision loss the opportunity to connect with others who share similar challenges and the same life experiences</a:t>
            </a:r>
          </a:p>
          <a:p>
            <a:pPr marL="34290" indent="0">
              <a:buNone/>
            </a:pPr>
            <a:endParaRPr lang="en-US" sz="2550" dirty="0"/>
          </a:p>
          <a:p>
            <a:r>
              <a:rPr lang="en-US" sz="2550" dirty="0"/>
              <a:t>There are </a:t>
            </a:r>
            <a:r>
              <a:rPr lang="en-US" sz="2700" dirty="0"/>
              <a:t>68 </a:t>
            </a:r>
            <a:r>
              <a:rPr lang="en-US" sz="2700" dirty="0" smtClean="0"/>
              <a:t>peer </a:t>
            </a:r>
            <a:r>
              <a:rPr lang="en-US" sz="2700" dirty="0"/>
              <a:t>led groups throughout all 21 NJ </a:t>
            </a:r>
            <a:r>
              <a:rPr lang="en-US" sz="2700" dirty="0" smtClean="0"/>
              <a:t>Counties, including 4 </a:t>
            </a:r>
            <a:r>
              <a:rPr lang="en-US" sz="2700" dirty="0"/>
              <a:t>groups specifically for </a:t>
            </a:r>
            <a:r>
              <a:rPr lang="en-US" sz="2700" dirty="0" smtClean="0"/>
              <a:t>veterans </a:t>
            </a:r>
            <a:r>
              <a:rPr lang="en-US" sz="2700" dirty="0"/>
              <a:t>and </a:t>
            </a:r>
            <a:r>
              <a:rPr lang="en-US" sz="2700" dirty="0" smtClean="0"/>
              <a:t>2 groups for people who are deaf-blind.</a:t>
            </a:r>
            <a:endParaRPr lang="en-US" sz="2700" dirty="0"/>
          </a:p>
          <a:p>
            <a:pPr marL="34290" indent="0">
              <a:buNone/>
            </a:pPr>
            <a:endParaRPr lang="en-US" sz="2550" dirty="0"/>
          </a:p>
          <a:p>
            <a:endParaRPr lang="en-US" sz="2700" dirty="0"/>
          </a:p>
          <a:p>
            <a:endParaRPr lang="en-US" sz="2700" dirty="0"/>
          </a:p>
          <a:p>
            <a:pPr marL="34290" indent="0">
              <a:buNone/>
            </a:pPr>
            <a:endParaRPr lang="en-US" dirty="0"/>
          </a:p>
        </p:txBody>
      </p:sp>
      <p:sp>
        <p:nvSpPr>
          <p:cNvPr id="4" name="Title 3"/>
          <p:cNvSpPr>
            <a:spLocks noGrp="1"/>
          </p:cNvSpPr>
          <p:nvPr>
            <p:ph type="title"/>
          </p:nvPr>
        </p:nvSpPr>
        <p:spPr>
          <a:xfrm>
            <a:off x="1352827" y="381000"/>
            <a:ext cx="6285945" cy="943381"/>
          </a:xfrm>
        </p:spPr>
        <p:txBody>
          <a:bodyPr/>
          <a:lstStyle/>
          <a:p>
            <a:r>
              <a:rPr lang="en-US" sz="3000" dirty="0"/>
              <a:t/>
            </a:r>
            <a:br>
              <a:rPr lang="en-US" sz="3000" dirty="0"/>
            </a:br>
            <a:r>
              <a:rPr lang="en-US" sz="3000" dirty="0"/>
              <a:t>Aspire</a:t>
            </a:r>
            <a:r>
              <a:rPr lang="en-US" sz="1200" dirty="0"/>
              <a:t/>
            </a:r>
            <a:br>
              <a:rPr lang="en-US" sz="1200" dirty="0"/>
            </a:br>
            <a:r>
              <a:rPr lang="en-US" sz="1200" dirty="0"/>
              <a:t>Assistive Support Programs for Independence, </a:t>
            </a:r>
            <a:br>
              <a:rPr lang="en-US" sz="1200" dirty="0"/>
            </a:br>
            <a:r>
              <a:rPr lang="en-US" sz="1200" dirty="0"/>
              <a:t>Renewal, and Education </a:t>
            </a:r>
            <a:r>
              <a:rPr lang="en-US" dirty="0"/>
              <a:t/>
            </a:r>
            <a:br>
              <a:rPr lang="en-US" dirty="0"/>
            </a:br>
            <a:endParaRPr lang="en-US" dirty="0"/>
          </a:p>
        </p:txBody>
      </p:sp>
      <p:sp>
        <p:nvSpPr>
          <p:cNvPr id="3" name="TextBox 2"/>
          <p:cNvSpPr txBox="1"/>
          <p:nvPr/>
        </p:nvSpPr>
        <p:spPr>
          <a:xfrm>
            <a:off x="1735247" y="5683734"/>
            <a:ext cx="6629400" cy="230832"/>
          </a:xfrm>
          <a:prstGeom prst="rect">
            <a:avLst/>
          </a:prstGeom>
          <a:noFill/>
        </p:spPr>
        <p:txBody>
          <a:bodyPr wrap="square" rtlCol="0">
            <a:spAutoFit/>
          </a:bodyPr>
          <a:lstStyle/>
          <a:p>
            <a:r>
              <a:rPr lang="en-US" sz="900" dirty="0">
                <a:solidFill>
                  <a:schemeClr val="tx2">
                    <a:lumMod val="75000"/>
                  </a:schemeClr>
                </a:solidFill>
              </a:rPr>
              <a:t>                                                                                 Picture: group of  people sitting in chairs in a circle having a meeting.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68" y="2146554"/>
            <a:ext cx="3423679" cy="3305558"/>
          </a:xfrm>
          <a:prstGeom prst="rect">
            <a:avLst/>
          </a:prstGeom>
        </p:spPr>
      </p:pic>
    </p:spTree>
    <p:extLst>
      <p:ext uri="{BB962C8B-B14F-4D97-AF65-F5344CB8AC3E}">
        <p14:creationId xmlns:p14="http://schemas.microsoft.com/office/powerpoint/2010/main" val="2214994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7985</TotalTime>
  <Words>908</Words>
  <Application>Microsoft Office PowerPoint</Application>
  <PresentationFormat>On-screen Show (4:3)</PresentationFormat>
  <Paragraphs>217</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Franklin Gothic Medium</vt:lpstr>
      <vt:lpstr>Symbol</vt:lpstr>
      <vt:lpstr>Wingdings</vt:lpstr>
      <vt:lpstr>Wingdings 2</vt:lpstr>
      <vt:lpstr>Grid</vt:lpstr>
      <vt:lpstr>            Introduction to        The State of New Jersey    Department of Human Services             Commission for the     Blind and Visually Impaired  </vt:lpstr>
      <vt:lpstr>Mission Statement</vt:lpstr>
      <vt:lpstr>CBVI’s Consumer Centered  Service Programs</vt:lpstr>
      <vt:lpstr>Did you know?</vt:lpstr>
      <vt:lpstr> Eligibility for CBVI Services</vt:lpstr>
      <vt:lpstr>Application/Referral Procedure</vt:lpstr>
      <vt:lpstr>Regional Office Information</vt:lpstr>
      <vt:lpstr>Independent Living Services</vt:lpstr>
      <vt:lpstr> Aspire Assistive Support Programs for Independence,  Renewal, and Education  </vt:lpstr>
      <vt:lpstr>PROJECT B.E.S.T. (Better Eye Health Services and Treatment)</vt:lpstr>
      <vt:lpstr>CBVI Eye Health Nurses</vt:lpstr>
      <vt:lpstr>Blindness Education Program</vt:lpstr>
      <vt:lpstr>Infant Services   (birth to age 3)</vt:lpstr>
      <vt:lpstr>Vocational Rehabilitation Services (VR)</vt:lpstr>
      <vt:lpstr>High School Transitional Services</vt:lpstr>
      <vt:lpstr>College Services</vt:lpstr>
      <vt:lpstr>Joseph Kohn Training Center (JKTC)</vt:lpstr>
      <vt:lpstr>Joseph Kohn Training Center (JKTC)</vt:lpstr>
      <vt:lpstr>Business Enterprises New Jersey  (BENJ)</vt:lpstr>
      <vt:lpstr>Assistive Technology Services (Access Tech)</vt:lpstr>
      <vt:lpstr>Deaf Blind Services</vt:lpstr>
      <vt:lpstr>CBVI Administrative Offices</vt:lpstr>
      <vt:lpstr>Do you have any additional questions?</vt:lpstr>
    </vt:vector>
  </TitlesOfParts>
  <Company>NJ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Jersey Department of Human Services Commission for the Blind and Visually Impaired (CBVI)</dc:title>
  <dc:creator>Kenya Whitehurst-Percell</dc:creator>
  <cp:lastModifiedBy>Allen Danganan</cp:lastModifiedBy>
  <cp:revision>305</cp:revision>
  <cp:lastPrinted>2015-10-07T15:05:57Z</cp:lastPrinted>
  <dcterms:created xsi:type="dcterms:W3CDTF">2014-03-20T14:45:29Z</dcterms:created>
  <dcterms:modified xsi:type="dcterms:W3CDTF">2020-11-10T00:13:55Z</dcterms:modified>
</cp:coreProperties>
</file>